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1"/>
  </p:handoutMasterIdLst>
  <p:sldIdLst>
    <p:sldId id="913" r:id="rId3"/>
    <p:sldId id="809" r:id="rId5"/>
    <p:sldId id="508" r:id="rId6"/>
    <p:sldId id="408" r:id="rId7"/>
    <p:sldId id="817" r:id="rId8"/>
    <p:sldId id="484" r:id="rId9"/>
    <p:sldId id="409" r:id="rId10"/>
    <p:sldId id="504" r:id="rId11"/>
    <p:sldId id="411" r:id="rId12"/>
    <p:sldId id="412" r:id="rId13"/>
    <p:sldId id="505" r:id="rId14"/>
    <p:sldId id="506" r:id="rId15"/>
    <p:sldId id="413" r:id="rId16"/>
    <p:sldId id="507" r:id="rId17"/>
    <p:sldId id="485" r:id="rId18"/>
    <p:sldId id="486" r:id="rId19"/>
    <p:sldId id="487" r:id="rId20"/>
    <p:sldId id="488" r:id="rId21"/>
    <p:sldId id="415" r:id="rId22"/>
    <p:sldId id="416" r:id="rId23"/>
    <p:sldId id="417" r:id="rId24"/>
    <p:sldId id="418" r:id="rId25"/>
    <p:sldId id="419" r:id="rId26"/>
    <p:sldId id="429" r:id="rId27"/>
    <p:sldId id="430" r:id="rId28"/>
    <p:sldId id="431" r:id="rId29"/>
    <p:sldId id="489" r:id="rId30"/>
    <p:sldId id="810" r:id="rId31"/>
    <p:sldId id="490" r:id="rId32"/>
    <p:sldId id="491" r:id="rId33"/>
    <p:sldId id="492" r:id="rId34"/>
    <p:sldId id="435" r:id="rId35"/>
    <p:sldId id="811" r:id="rId36"/>
    <p:sldId id="494" r:id="rId37"/>
    <p:sldId id="493" r:id="rId38"/>
    <p:sldId id="495" r:id="rId39"/>
    <p:sldId id="496" r:id="rId40"/>
    <p:sldId id="497" r:id="rId41"/>
    <p:sldId id="498" r:id="rId42"/>
    <p:sldId id="499" r:id="rId43"/>
    <p:sldId id="501" r:id="rId44"/>
    <p:sldId id="502" r:id="rId45"/>
    <p:sldId id="500" r:id="rId46"/>
    <p:sldId id="509" r:id="rId47"/>
    <p:sldId id="510" r:id="rId48"/>
    <p:sldId id="511" r:id="rId49"/>
    <p:sldId id="512" r:id="rId50"/>
    <p:sldId id="454" r:id="rId51"/>
    <p:sldId id="456" r:id="rId52"/>
    <p:sldId id="457" r:id="rId53"/>
    <p:sldId id="458" r:id="rId54"/>
    <p:sldId id="459" r:id="rId55"/>
    <p:sldId id="812" r:id="rId56"/>
    <p:sldId id="813" r:id="rId57"/>
    <p:sldId id="814" r:id="rId58"/>
    <p:sldId id="816" r:id="rId59"/>
    <p:sldId id="783"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微软用户" initials="微" lastIdx="1" clrIdx="0"/>
  <p:cmAuthor id="2" name="boliang" initials="b" lastIdx="2" clrIdx="0"/>
  <p:cmAuthor id="3" name="Microsoft.com" initials="M" lastIdx="1" clrIdx="0"/>
  <p:cmAuthor id="4"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09BB"/>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778" autoAdjust="0"/>
    <p:restoredTop sz="77193" autoAdjust="0"/>
  </p:normalViewPr>
  <p:slideViewPr>
    <p:cSldViewPr snapToGrid="0">
      <p:cViewPr varScale="1">
        <p:scale>
          <a:sx n="52" d="100"/>
          <a:sy n="52" d="100"/>
        </p:scale>
        <p:origin x="1276" y="36"/>
      </p:cViewPr>
      <p:guideLst>
        <p:guide orient="horz" pos="2252"/>
        <p:guide pos="3840"/>
      </p:guideLst>
    </p:cSldViewPr>
  </p:slideViewPr>
  <p:notesTextViewPr>
    <p:cViewPr>
      <p:scale>
        <a:sx n="3" d="2"/>
        <a:sy n="3" d="2"/>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5" Type="http://schemas.openxmlformats.org/officeDocument/2006/relationships/commentAuthors" Target="commentAuthors.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pitchFamily="34" charset="-122"/>
              <a:ea typeface="微软雅黑" panose="020B0503020204020204" pitchFamily="3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pitchFamily="34" charset="-122"/>
                <a:ea typeface="微软雅黑" panose="020B0503020204020204" pitchFamily="34" charset="-122"/>
              </a:rPr>
            </a:fld>
            <a:endParaRPr lang="zh-CN" altLang="en-US">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a:t>
            </a:r>
            <a:r>
              <a:rPr lang="en-US" altLang="zh-CN" sz="1200" dirty="0"/>
              <a:t>1</a:t>
            </a:r>
            <a:r>
              <a:rPr lang="zh-CN" altLang="en-US" sz="1200" dirty="0"/>
              <a:t>）对称性：绝对值相等的正误差和负误差出现次数相等。具有对称性。</a:t>
            </a:r>
            <a:br>
              <a:rPr lang="zh-CN" altLang="en-US" sz="1200" dirty="0"/>
            </a:br>
            <a:r>
              <a:rPr lang="zh-CN" altLang="en-US" sz="1200" dirty="0"/>
              <a:t>（</a:t>
            </a:r>
            <a:r>
              <a:rPr lang="en-US" altLang="zh-CN" sz="1200" dirty="0"/>
              <a:t>2</a:t>
            </a:r>
            <a:r>
              <a:rPr lang="zh-CN" altLang="en-US" sz="1200" dirty="0"/>
              <a:t>）单峰性：绝对值小的误差比绝对值大的误差出现次数多。</a:t>
            </a:r>
            <a:br>
              <a:rPr lang="zh-CN" altLang="en-US" sz="1200" dirty="0"/>
            </a:br>
            <a:r>
              <a:rPr lang="zh-CN" altLang="en-US" sz="1200" dirty="0"/>
              <a:t>（</a:t>
            </a:r>
            <a:r>
              <a:rPr lang="en-US" altLang="zh-CN" sz="1200" dirty="0"/>
              <a:t>3</a:t>
            </a:r>
            <a:r>
              <a:rPr lang="zh-CN" altLang="en-US" sz="1200" dirty="0"/>
              <a:t>）有界性：绝对值不会超过一定的限度。</a:t>
            </a:r>
            <a:br>
              <a:rPr lang="zh-CN" altLang="en-US" sz="1200" dirty="0"/>
            </a:br>
            <a:r>
              <a:rPr lang="zh-CN" altLang="en-US" sz="1200" dirty="0"/>
              <a:t>（</a:t>
            </a:r>
            <a:r>
              <a:rPr lang="en-US" altLang="zh-CN" sz="1200" dirty="0"/>
              <a:t>4</a:t>
            </a:r>
            <a:r>
              <a:rPr lang="zh-CN" altLang="en-US" sz="1200" dirty="0"/>
              <a:t>）抵偿性：增大测量次数，使算术平均值趋于零。</a:t>
            </a:r>
            <a:br>
              <a:rPr lang="zh-CN" altLang="en-US" sz="1200" dirty="0"/>
            </a:br>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t>（</a:t>
            </a:r>
            <a:r>
              <a:rPr lang="en-US" altLang="zh-CN" sz="1200" dirty="0"/>
              <a:t>1</a:t>
            </a:r>
            <a:r>
              <a:rPr lang="zh-CN" altLang="en-US" sz="1200" dirty="0"/>
              <a:t>）对称性：绝对值相等的正误差和负误差出现次数相等。具有对称性。</a:t>
            </a:r>
            <a:br>
              <a:rPr lang="zh-CN" altLang="en-US" sz="1200" dirty="0"/>
            </a:br>
            <a:r>
              <a:rPr lang="zh-CN" altLang="en-US" sz="1200" dirty="0"/>
              <a:t>（</a:t>
            </a:r>
            <a:r>
              <a:rPr lang="en-US" altLang="zh-CN" sz="1200" dirty="0"/>
              <a:t>2</a:t>
            </a:r>
            <a:r>
              <a:rPr lang="zh-CN" altLang="en-US" sz="1200" dirty="0"/>
              <a:t>）单峰性：绝对值小的误差比绝对值大的误差出现次数多。</a:t>
            </a:r>
            <a:br>
              <a:rPr lang="zh-CN" altLang="en-US" sz="1200" dirty="0"/>
            </a:br>
            <a:r>
              <a:rPr lang="zh-CN" altLang="en-US" sz="1200" dirty="0"/>
              <a:t>（</a:t>
            </a:r>
            <a:r>
              <a:rPr lang="en-US" altLang="zh-CN" sz="1200" dirty="0"/>
              <a:t>3</a:t>
            </a:r>
            <a:r>
              <a:rPr lang="zh-CN" altLang="en-US" sz="1200" dirty="0"/>
              <a:t>）有界性：绝对值不会超过一定的限度。</a:t>
            </a:r>
            <a:br>
              <a:rPr lang="zh-CN" altLang="en-US" sz="1200" dirty="0"/>
            </a:br>
            <a:r>
              <a:rPr lang="zh-CN" altLang="en-US" sz="1200" dirty="0"/>
              <a:t>（</a:t>
            </a:r>
            <a:r>
              <a:rPr lang="en-US" altLang="zh-CN" sz="1200" dirty="0"/>
              <a:t>4</a:t>
            </a:r>
            <a:r>
              <a:rPr lang="zh-CN" altLang="en-US" sz="1200" dirty="0"/>
              <a:t>）抵偿性：增大测量次数，使算术平均值趋于零。</a:t>
            </a:r>
            <a:br>
              <a:rPr lang="zh-CN" altLang="en-US" sz="1200" dirty="0"/>
            </a:br>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p:txBody>
          <a:bodyPr/>
          <a:lstStyle/>
          <a:p>
            <a:r>
              <a:rPr lang="zh-CN" altLang="en-US"/>
              <a:t>*</a:t>
            </a:r>
            <a:endParaRPr lang="zh-CN" altLang="en-US" sz="1200" i="0"/>
          </a:p>
        </p:txBody>
      </p:sp>
      <p:sp>
        <p:nvSpPr>
          <p:cNvPr id="5" name="Rectangle 3"/>
          <p:cNvSpPr>
            <a:spLocks noGrp="1" noChangeArrowheads="1"/>
          </p:cNvSpPr>
          <p:nvPr>
            <p:ph type="dt" idx="1"/>
          </p:nvPr>
        </p:nvSpPr>
        <p:spPr/>
        <p:txBody>
          <a:bodyPr/>
          <a:lstStyle/>
          <a:p>
            <a:r>
              <a:rPr lang="zh-CN" altLang="en-US"/>
              <a:t>07/16/96</a:t>
            </a:r>
            <a:endParaRPr lang="zh-CN" altLang="en-US" sz="1200" i="0"/>
          </a:p>
        </p:txBody>
      </p:sp>
      <p:sp>
        <p:nvSpPr>
          <p:cNvPr id="6" name="Rectangle 6"/>
          <p:cNvSpPr>
            <a:spLocks noGrp="1" noChangeArrowheads="1"/>
          </p:cNvSpPr>
          <p:nvPr>
            <p:ph type="ftr" sz="quarter" idx="4"/>
          </p:nvPr>
        </p:nvSpPr>
        <p:spPr/>
        <p:txBody>
          <a:bodyPr/>
          <a:lstStyle/>
          <a:p>
            <a:r>
              <a:rPr lang="zh-CN" altLang="en-US"/>
              <a:t>*</a:t>
            </a:r>
            <a:endParaRPr lang="zh-CN" altLang="en-US" sz="1200" i="0"/>
          </a:p>
        </p:txBody>
      </p:sp>
      <p:sp>
        <p:nvSpPr>
          <p:cNvPr id="7" name="Rectangle 7"/>
          <p:cNvSpPr>
            <a:spLocks noGrp="1" noChangeArrowheads="1"/>
          </p:cNvSpPr>
          <p:nvPr>
            <p:ph type="sldNum" sz="quarter" idx="5"/>
          </p:nvPr>
        </p:nvSpPr>
        <p:spPr/>
        <p:txBody>
          <a:bodyPr/>
          <a:lstStyle/>
          <a:p>
            <a:r>
              <a:rPr lang="zh-CN" altLang="en-US"/>
              <a:t>##</a:t>
            </a:r>
            <a:endParaRPr lang="zh-CN" altLang="en-US" sz="1200" i="0"/>
          </a:p>
        </p:txBody>
      </p:sp>
      <p:sp>
        <p:nvSpPr>
          <p:cNvPr id="14338" name="Rectangle 2"/>
          <p:cNvSpPr>
            <a:spLocks noGrp="1" noRot="1" noChangeAspect="1" noChangeArrowheads="1"/>
          </p:cNvSpPr>
          <p:nvPr>
            <p:ph type="sldImg"/>
          </p:nvPr>
        </p:nvSpPr>
        <p:spPr/>
      </p:sp>
      <p:sp>
        <p:nvSpPr>
          <p:cNvPr id="14339" name="Rectangle 3"/>
          <p:cNvSpPr>
            <a:spLocks noGrp="1" noChangeArrowheads="1"/>
          </p:cNvSpPr>
          <p:nvPr>
            <p:ph type="body" idx="1"/>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dirty="0">
                <a:latin typeface="Times New Roman" panose="02020603050405020304" pitchFamily="18" charset="0"/>
              </a:rPr>
              <a:t>先是人为基准，比如皇帝的臂长——法国巴黎米石（相当于现在</a:t>
            </a:r>
            <a:r>
              <a:rPr lang="zh-CN" altLang="en-US" dirty="0"/>
              <a:t>0.84</a:t>
            </a:r>
            <a:r>
              <a:rPr lang="en-US" altLang="zh-CN" dirty="0"/>
              <a:t>m</a:t>
            </a:r>
            <a:r>
              <a:rPr lang="en-US" altLang="zh-CN" dirty="0">
                <a:latin typeface="Times New Roman" panose="02020603050405020304" pitchFamily="18" charset="0"/>
              </a:rPr>
              <a:t>）——</a:t>
            </a:r>
            <a:r>
              <a:rPr lang="zh-CN" altLang="en-US" dirty="0">
                <a:latin typeface="Times New Roman" panose="02020603050405020304" pitchFamily="18" charset="0"/>
              </a:rPr>
              <a:t>铂铱单位基准（米原器）（巴黎）</a:t>
            </a:r>
            <a:endParaRPr lang="zh-CN" altLang="en-US" dirty="0"/>
          </a:p>
          <a:p>
            <a:r>
              <a:rPr lang="zh-CN" altLang="en-US" dirty="0">
                <a:latin typeface="Times New Roman" panose="02020603050405020304" pitchFamily="18" charset="0"/>
              </a:rPr>
              <a:t>（从实物到物理参数的质变是）氪光波波长——激光光速在某个时间的间隔</a:t>
            </a:r>
            <a:r>
              <a:rPr lang="zh-CN" altLang="en-US" dirty="0">
                <a:solidFill>
                  <a:srgbClr val="000000"/>
                </a:solidFill>
                <a:latin typeface="Times New Roman" panose="02020603050405020304" pitchFamily="18" charset="0"/>
              </a:rPr>
              <a:t>1</a:t>
            </a:r>
            <a:r>
              <a:rPr lang="zh-CN" altLang="en-US" dirty="0">
                <a:solidFill>
                  <a:srgbClr val="000000"/>
                </a:solidFill>
                <a:latin typeface="宋体" panose="02010600030101010101" pitchFamily="2" charset="-122"/>
              </a:rPr>
              <a:t>／</a:t>
            </a:r>
            <a:r>
              <a:rPr lang="zh-CN" altLang="en-US" dirty="0">
                <a:solidFill>
                  <a:srgbClr val="000000"/>
                </a:solidFill>
                <a:latin typeface="Times New Roman" panose="02020603050405020304" pitchFamily="18" charset="0"/>
              </a:rPr>
              <a:t>299792458</a:t>
            </a:r>
            <a:r>
              <a:rPr lang="zh-CN" altLang="en-US" dirty="0">
                <a:solidFill>
                  <a:srgbClr val="000000"/>
                </a:solidFill>
                <a:latin typeface="宋体" panose="02010600030101010101" pitchFamily="2" charset="-122"/>
              </a:rPr>
              <a:t>秒</a:t>
            </a:r>
            <a:r>
              <a:rPr lang="zh-CN" altLang="en-US" dirty="0">
                <a:latin typeface="Times New Roman" panose="02020603050405020304" pitchFamily="18" charset="0"/>
              </a:rPr>
              <a:t>内的光行程，</a:t>
            </a:r>
            <a:endParaRPr lang="en-US" altLang="zh-CN" dirty="0">
              <a:latin typeface="Times New Roman" panose="02020603050405020304" pitchFamily="18" charset="0"/>
            </a:endParaRPr>
          </a:p>
          <a:p>
            <a:r>
              <a:rPr lang="zh-CN" altLang="en-US" dirty="0">
                <a:latin typeface="Times New Roman" panose="02020603050405020304" pitchFamily="18" charset="0"/>
              </a:rPr>
              <a:t>从而实现了单位基准的准确，可靠，易复现。</a:t>
            </a:r>
            <a:r>
              <a:rPr lang="zh-CN" altLang="en-US" dirty="0"/>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在生产实践中，不便于直接利用光波波长进行长度尺寸的测量 ，通常要经过中间基准将长度基准逐级传递到生产中使用的各种计量器具上，这就是量值传递系统，</a:t>
            </a:r>
            <a:endParaRPr lang="en-US" altLang="zh-CN" dirty="0"/>
          </a:p>
          <a:p>
            <a:endParaRPr lang="en-US" altLang="zh-CN" dirty="0"/>
          </a:p>
          <a:p>
            <a:r>
              <a:rPr lang="zh-CN" altLang="en-US" dirty="0"/>
              <a:t>我国的传递系统如图所示，从最高基准谱线开始通过线纹尺和量块两个平行的系统向下传递。</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latin typeface="Times New Roman" panose="02020603050405020304" pitchFamily="18" charset="0"/>
              </a:rPr>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latin typeface="Times New Roman" panose="02020603050405020304" pitchFamily="18" charset="0"/>
              </a:rPr>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latin typeface="Times New Roman" panose="02020603050405020304" pitchFamily="18" charset="0"/>
              </a:rPr>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en-US" altLang="zh-CN" dirty="0">
                <a:latin typeface="Times New Roman" panose="02020603050405020304" pitchFamily="18" charset="0"/>
              </a:rPr>
              <a:t> </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sz="1200" b="1" dirty="0">
                <a:solidFill>
                  <a:srgbClr val="FF3300"/>
                </a:solidFill>
                <a:effectLst/>
                <a:latin typeface="楷体_GB2312" pitchFamily="49" charset="-122"/>
                <a:ea typeface="楷体_GB2312" pitchFamily="49" charset="-122"/>
              </a:rPr>
              <a:t>测量列</a:t>
            </a:r>
            <a:r>
              <a:rPr lang="zh-CN" altLang="en-US" sz="1200" dirty="0">
                <a:effectLst/>
                <a:latin typeface="楷体_GB2312" pitchFamily="49" charset="-122"/>
                <a:ea typeface="楷体_GB2312" pitchFamily="49" charset="-122"/>
              </a:rPr>
              <a:t>是指对被测几何量进行连续多次的重复测量得到的测量数据，对其进行数据处理，可提高测量精度。</a:t>
            </a:r>
            <a:endParaRPr lang="zh-CN" altLang="en-US" sz="1200" dirty="0">
              <a:effectLst/>
              <a:latin typeface="楷体_GB2312" pitchFamily="49" charset="-122"/>
              <a:ea typeface="楷体_GB2312" pitchFamily="49" charset="-122"/>
            </a:endParaRPr>
          </a:p>
          <a:p>
            <a:endParaRPr lang="zh-CN" altLang="en-US" dirty="0"/>
          </a:p>
        </p:txBody>
      </p:sp>
      <p:sp>
        <p:nvSpPr>
          <p:cNvPr id="4" name="灯片编号占位符 3"/>
          <p:cNvSpPr>
            <a:spLocks noGrp="1"/>
          </p:cNvSpPr>
          <p:nvPr>
            <p:ph type="sldNum" sz="quarter" idx="10"/>
          </p:nvPr>
        </p:nvSpPr>
        <p:spPr/>
        <p:txBody>
          <a:bodyPr/>
          <a:lstStyle/>
          <a:p>
            <a:fld id="{A47B88F7-E4BC-4B54-8A1A-6CB50BCBAFF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a:off x="87924" y="185469"/>
            <a:ext cx="636754" cy="468929"/>
            <a:chOff x="1311557" y="1084208"/>
            <a:chExt cx="363995" cy="250835"/>
          </a:xfrm>
        </p:grpSpPr>
        <p:sp>
          <p:nvSpPr>
            <p:cNvPr id="3" name="任意多边形: 形状 2"/>
            <p:cNvSpPr/>
            <p:nvPr/>
          </p:nvSpPr>
          <p:spPr>
            <a:xfrm rot="18958199">
              <a:off x="1456870" y="1097746"/>
              <a:ext cx="218682" cy="218682"/>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4" name="任意多边形: 形状 3"/>
            <p:cNvSpPr/>
            <p:nvPr/>
          </p:nvSpPr>
          <p:spPr>
            <a:xfrm rot="18958199">
              <a:off x="1311557" y="1084208"/>
              <a:ext cx="250835" cy="25083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8" name="矩形 7"/>
          <p:cNvSpPr/>
          <p:nvPr userDrawn="1"/>
        </p:nvSpPr>
        <p:spPr>
          <a:xfrm flipV="1">
            <a:off x="0" y="813017"/>
            <a:ext cx="12192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ct val="0"/>
              </a:spcBef>
              <a:spcAft>
                <a:spcPct val="0"/>
              </a:spcAft>
              <a:buClrTx/>
              <a:buSzTx/>
              <a:buFontTx/>
              <a:buNone/>
              <a:defRPr/>
            </a:pPr>
            <a:fld id="{530820CF-B880-4189-942D-D702A7CBA730}" type="datetimeFigureOut">
              <a:rPr kumimoji="0" lang="zh-CN" altLang="en-US" sz="1600" b="0" i="0" u="none" strike="noStrike" kern="1200" cap="none" spc="0" normalizeH="0" baseline="0" noProof="1" smtClean="0">
                <a:ln>
                  <a:noFill/>
                </a:ln>
                <a:solidFill>
                  <a:schemeClr val="tx1">
                    <a:tint val="75000"/>
                  </a:schemeClr>
                </a:solidFill>
                <a:effectLst/>
                <a:uLnTx/>
                <a:uFillTx/>
                <a:latin typeface="+mn-lt"/>
                <a:ea typeface="+mn-ea"/>
                <a:cs typeface="+mn-cs"/>
              </a:rPr>
            </a:fld>
            <a:endParaRPr kumimoji="0" lang="zh-CN" altLang="en-US" sz="1600" b="0" i="0" u="none" strike="noStrike" kern="1200" cap="none" spc="0" normalizeH="0" baseline="0" noProof="1">
              <a:ln>
                <a:noFill/>
              </a:ln>
              <a:solidFill>
                <a:schemeClr val="tx1">
                  <a:tint val="75000"/>
                </a:schemeClr>
              </a:solidFill>
              <a:effectLst/>
              <a:uLnTx/>
              <a:uFillTx/>
              <a:latin typeface="+mn-lt"/>
              <a:ea typeface="+mn-ea"/>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lvl="0" eaLnBrk="1" hangingPunct="1"/>
            <a:fld id="{9A0DB2DC-4C9A-4742-B13C-FB6460FD3503}" type="slidenum">
              <a:rPr lang="zh-CN" altLang="en-US" dirty="0">
                <a:latin typeface="Calibri" panose="020F0502020204030204" pitchFamily="34" charset="0"/>
              </a:rPr>
            </a:fld>
            <a:endParaRPr lang="zh-CN" altLang="en-US" dirty="0">
              <a:latin typeface="Calibri" panose="020F0502020204030204" pitchFamily="34"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r>
              <a:rPr lang="zh-CN" altLang="en-US"/>
              <a:t>zxb</a:t>
            </a:r>
            <a:endParaRPr lang="en-US" altLang="zh-CN"/>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58013E23-E60A-4C37-97E2-9771C4F44567}" type="slidenum">
              <a:rPr lang="zh-CN" altLang="en-US"/>
            </a:fld>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showMasterSp="0">
  <p:cSld name="标题幻灯片">
    <p:spTree>
      <p:nvGrpSpPr>
        <p:cNvPr id="1" name=""/>
        <p:cNvGrpSpPr/>
        <p:nvPr/>
      </p:nvGrpSpPr>
      <p:grpSpPr>
        <a:xfrm>
          <a:off x="0" y="0"/>
          <a:ext cx="0" cy="0"/>
          <a:chOff x="0" y="0"/>
          <a:chExt cx="0" cy="0"/>
        </a:xfrm>
      </p:grpSpPr>
      <p:grpSp>
        <p:nvGrpSpPr>
          <p:cNvPr id="47106" name="Group 2"/>
          <p:cNvGrpSpPr/>
          <p:nvPr/>
        </p:nvGrpSpPr>
        <p:grpSpPr bwMode="auto">
          <a:xfrm>
            <a:off x="1" y="2438401"/>
            <a:ext cx="12012084" cy="1052513"/>
            <a:chOff x="0" y="1536"/>
            <a:chExt cx="5675" cy="663"/>
          </a:xfrm>
        </p:grpSpPr>
        <p:grpSp>
          <p:nvGrpSpPr>
            <p:cNvPr id="47107" name="Group 3"/>
            <p:cNvGrpSpPr/>
            <p:nvPr/>
          </p:nvGrpSpPr>
          <p:grpSpPr bwMode="auto">
            <a:xfrm>
              <a:off x="183" y="1604"/>
              <a:ext cx="448" cy="299"/>
              <a:chOff x="720" y="336"/>
              <a:chExt cx="624" cy="432"/>
            </a:xfrm>
          </p:grpSpPr>
          <p:sp>
            <p:nvSpPr>
              <p:cNvPr id="47108" name="Rectangle 4"/>
              <p:cNvSpPr>
                <a:spLocks noChangeArrowheads="1"/>
              </p:cNvSpPr>
              <p:nvPr/>
            </p:nvSpPr>
            <p:spPr bwMode="auto">
              <a:xfrm>
                <a:off x="720" y="336"/>
                <a:ext cx="384" cy="43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09"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grpSp>
          <p:nvGrpSpPr>
            <p:cNvPr id="47110" name="Group 6"/>
            <p:cNvGrpSpPr/>
            <p:nvPr/>
          </p:nvGrpSpPr>
          <p:grpSpPr bwMode="auto">
            <a:xfrm>
              <a:off x="261" y="1870"/>
              <a:ext cx="465" cy="299"/>
              <a:chOff x="912" y="2640"/>
              <a:chExt cx="672" cy="432"/>
            </a:xfrm>
          </p:grpSpPr>
          <p:sp>
            <p:nvSpPr>
              <p:cNvPr id="47111" name="Rectangle 7"/>
              <p:cNvSpPr>
                <a:spLocks noChangeArrowheads="1"/>
              </p:cNvSpPr>
              <p:nvPr/>
            </p:nvSpPr>
            <p:spPr bwMode="auto">
              <a:xfrm>
                <a:off x="912" y="2640"/>
                <a:ext cx="384" cy="432"/>
              </a:xfrm>
              <a:prstGeom prst="rect">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2"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113"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4" name="Rectangle 10"/>
            <p:cNvSpPr>
              <a:spLocks noChangeArrowheads="1"/>
            </p:cNvSpPr>
            <p:nvPr/>
          </p:nvSpPr>
          <p:spPr bwMode="auto">
            <a:xfrm>
              <a:off x="400" y="1536"/>
              <a:ext cx="20" cy="663"/>
            </a:xfrm>
            <a:prstGeom prst="rect">
              <a:avLst/>
            </a:prstGeom>
            <a:solidFill>
              <a:schemeClr val="bg2"/>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47115"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sp>
        <p:nvSpPr>
          <p:cNvPr id="47116" name="Rectangle 12"/>
          <p:cNvSpPr>
            <a:spLocks noGrp="1" noChangeArrowheads="1"/>
          </p:cNvSpPr>
          <p:nvPr>
            <p:ph type="ctrTitle"/>
          </p:nvPr>
        </p:nvSpPr>
        <p:spPr>
          <a:xfrm>
            <a:off x="1320800" y="1828800"/>
            <a:ext cx="10363200" cy="1143000"/>
          </a:xfrm>
        </p:spPr>
        <p:txBody>
          <a:bodyPr/>
          <a:lstStyle>
            <a:lvl1pPr>
              <a:defRPr/>
            </a:lvl1pPr>
          </a:lstStyle>
          <a:p>
            <a:pPr lvl="0"/>
            <a:r>
              <a:rPr lang="zh-CN" altLang="en-US" noProof="0"/>
              <a:t>单击此处编辑母版标题样式</a:t>
            </a:r>
            <a:endParaRPr lang="zh-CN" altLang="en-US" noProof="0"/>
          </a:p>
        </p:txBody>
      </p:sp>
      <p:sp>
        <p:nvSpPr>
          <p:cNvPr id="47117" name="Rectangle 13"/>
          <p:cNvSpPr>
            <a:spLocks noGrp="1" noChangeArrowheads="1"/>
          </p:cNvSpPr>
          <p:nvPr>
            <p:ph type="subTitle" idx="1"/>
          </p:nvPr>
        </p:nvSpPr>
        <p:spPr>
          <a:xfrm>
            <a:off x="1828800" y="3886200"/>
            <a:ext cx="8534400" cy="1752600"/>
          </a:xfrm>
        </p:spPr>
        <p:txBody>
          <a:bodyPr/>
          <a:lstStyle>
            <a:lvl1pPr marL="0" indent="0" algn="ctr">
              <a:buFont typeface="Wingdings" panose="05000000000000000000" pitchFamily="2" charset="2"/>
              <a:buNone/>
              <a:defRPr/>
            </a:lvl1pPr>
          </a:lstStyle>
          <a:p>
            <a:pPr lvl="0"/>
            <a:r>
              <a:rPr lang="zh-CN" altLang="en-US" noProof="0"/>
              <a:t>单击此处编辑母版副标题样式</a:t>
            </a:r>
            <a:endParaRPr lang="zh-CN" altLang="en-US" noProof="0"/>
          </a:p>
        </p:txBody>
      </p:sp>
      <p:sp>
        <p:nvSpPr>
          <p:cNvPr id="47118"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r>
              <a:rPr lang="zh-CN" altLang="en-US"/>
              <a:t>zxb</a:t>
            </a:r>
            <a:endParaRPr lang="zh-CN" altLang="en-US"/>
          </a:p>
        </p:txBody>
      </p:sp>
      <p:sp>
        <p:nvSpPr>
          <p:cNvPr id="47119"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zh-CN" altLang="en-US"/>
          </a:p>
        </p:txBody>
      </p:sp>
      <p:sp>
        <p:nvSpPr>
          <p:cNvPr id="47120"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2F8A07E9-32A8-45DC-84C7-B6E4B070637B}"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09600" y="1600201"/>
            <a:ext cx="5384800" cy="4525963"/>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quarter" idx="2"/>
          </p:nvPr>
        </p:nvSpPr>
        <p:spPr>
          <a:xfrm>
            <a:off x="6197600" y="1600200"/>
            <a:ext cx="5384800" cy="21859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内容占位符 4"/>
          <p:cNvSpPr>
            <a:spLocks noGrp="1"/>
          </p:cNvSpPr>
          <p:nvPr>
            <p:ph sz="quarter" idx="3"/>
          </p:nvPr>
        </p:nvSpPr>
        <p:spPr>
          <a:xfrm>
            <a:off x="6197600" y="3938589"/>
            <a:ext cx="5384800" cy="21875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Rectangle 4"/>
          <p:cNvSpPr>
            <a:spLocks noGrp="1" noChangeArrowheads="1"/>
          </p:cNvSpPr>
          <p:nvPr>
            <p:ph type="dt" sz="half" idx="10"/>
          </p:nvPr>
        </p:nvSpPr>
        <p:spPr/>
        <p:txBody>
          <a:bodyPr/>
          <a:lstStyle>
            <a:lvl1pPr>
              <a:defRPr>
                <a:solidFill>
                  <a:schemeClr val="tx1"/>
                </a:solidFill>
              </a:defRPr>
            </a:lvl1pPr>
          </a:lstStyle>
          <a:p>
            <a:pPr>
              <a:defRPr/>
            </a:pPr>
            <a:endParaRPr lang="en-US" altLang="zh-CN"/>
          </a:p>
        </p:txBody>
      </p:sp>
      <p:sp>
        <p:nvSpPr>
          <p:cNvPr id="7" name="Rectangle 5"/>
          <p:cNvSpPr>
            <a:spLocks noGrp="1" noChangeArrowheads="1"/>
          </p:cNvSpPr>
          <p:nvPr>
            <p:ph type="ftr" sz="quarter" idx="11"/>
          </p:nvPr>
        </p:nvSpPr>
        <p:spPr/>
        <p:txBody>
          <a:bodyPr/>
          <a:lstStyle>
            <a:lvl1pPr>
              <a:defRPr>
                <a:solidFill>
                  <a:schemeClr val="tx1"/>
                </a:solidFill>
              </a:defRPr>
            </a:lvl1pPr>
          </a:lstStyle>
          <a:p>
            <a:pPr>
              <a:defRPr/>
            </a:pPr>
            <a:endParaRPr lang="en-US" altLang="zh-CN"/>
          </a:p>
        </p:txBody>
      </p:sp>
      <p:sp>
        <p:nvSpPr>
          <p:cNvPr id="8" name="Rectangle 6"/>
          <p:cNvSpPr>
            <a:spLocks noGrp="1" noChangeArrowheads="1"/>
          </p:cNvSpPr>
          <p:nvPr>
            <p:ph type="sldNum" sz="quarter" idx="12"/>
          </p:nvPr>
        </p:nvSpPr>
        <p:spPr/>
        <p:txBody>
          <a:bodyPr/>
          <a:lstStyle>
            <a:lvl1pPr>
              <a:defRPr>
                <a:solidFill>
                  <a:schemeClr val="tx1"/>
                </a:solidFill>
              </a:defRPr>
            </a:lvl1pPr>
          </a:lstStyle>
          <a:p>
            <a:pPr>
              <a:defRPr/>
            </a:pPr>
            <a:fld id="{3FD03508-0EFA-4B88-9AAE-008F5E93C14D}" type="slidenum">
              <a:rPr lang="en-US" altLang="zh-CN"/>
            </a:fld>
            <a:endParaRPr lang="en-US" altLang="zh-CN"/>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534585" y="617538"/>
            <a:ext cx="10390716"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1576917" y="2017713"/>
            <a:ext cx="508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860117" y="2017713"/>
            <a:ext cx="508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a:xfrm>
            <a:off x="1219200" y="6324600"/>
            <a:ext cx="2540000" cy="457200"/>
          </a:xfrm>
        </p:spPr>
        <p:txBody>
          <a:bodyPr/>
          <a:lstStyle>
            <a:lvl1pPr>
              <a:defRPr/>
            </a:lvl1pPr>
          </a:lstStyle>
          <a:p>
            <a:r>
              <a:rPr lang="zh-CN" altLang="en-US"/>
              <a:t>zxb</a:t>
            </a:r>
            <a:endParaRPr lang="zh-CN" altLang="en-US"/>
          </a:p>
        </p:txBody>
      </p:sp>
      <p:sp>
        <p:nvSpPr>
          <p:cNvPr id="6" name="页脚占位符 5"/>
          <p:cNvSpPr>
            <a:spLocks noGrp="1"/>
          </p:cNvSpPr>
          <p:nvPr>
            <p:ph type="ftr" sz="quarter" idx="11"/>
          </p:nvPr>
        </p:nvSpPr>
        <p:spPr>
          <a:xfrm>
            <a:off x="4470400" y="6324600"/>
            <a:ext cx="3860800" cy="457200"/>
          </a:xfrm>
        </p:spPr>
        <p:txBody>
          <a:bodyPr/>
          <a:lstStyle>
            <a:lvl1pPr>
              <a:defRPr/>
            </a:lvl1pPr>
          </a:lstStyle>
          <a:p>
            <a:endParaRPr lang="zh-CN" altLang="en-US"/>
          </a:p>
        </p:txBody>
      </p:sp>
      <p:sp>
        <p:nvSpPr>
          <p:cNvPr id="7" name="灯片编号占位符 6"/>
          <p:cNvSpPr>
            <a:spLocks noGrp="1"/>
          </p:cNvSpPr>
          <p:nvPr>
            <p:ph type="sldNum" sz="quarter" idx="12"/>
          </p:nvPr>
        </p:nvSpPr>
        <p:spPr>
          <a:xfrm>
            <a:off x="9042400" y="6324600"/>
            <a:ext cx="2540000" cy="457200"/>
          </a:xfrm>
        </p:spPr>
        <p:txBody>
          <a:bodyPr/>
          <a:lstStyle>
            <a:lvl1pPr>
              <a:defRPr/>
            </a:lvl1pPr>
          </a:lstStyle>
          <a:p>
            <a:fld id="{AEDE4C38-996C-462D-92F7-C63D632458B0}"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image" Target="../media/image1.jpeg"/><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8">
            <a:lum/>
          </a:blip>
          <a:srcRect/>
          <a:stretch>
            <a:fillRect t="-3000" b="-3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9"/>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0C913308-F349-4B6D-A68A-DD1791B4A57B}" type="slidenum">
              <a:rPr lang="zh-CN" altLang="en-US" smtClean="0"/>
            </a:fld>
            <a:endParaRPr lang="zh-CN" altLang="en-US"/>
          </a:p>
        </p:txBody>
      </p:sp>
      <p:sp>
        <p:nvSpPr>
          <p:cNvPr id="9" name="矩形 8"/>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8" name="组合 7"/>
          <p:cNvGrpSpPr/>
          <p:nvPr userDrawn="1"/>
        </p:nvGrpSpPr>
        <p:grpSpPr>
          <a:xfrm>
            <a:off x="87924" y="185469"/>
            <a:ext cx="636754" cy="468929"/>
            <a:chOff x="1311557" y="1084208"/>
            <a:chExt cx="363995" cy="250835"/>
          </a:xfrm>
        </p:grpSpPr>
        <p:sp>
          <p:nvSpPr>
            <p:cNvPr id="10" name="任意多边形: 形状 9"/>
            <p:cNvSpPr/>
            <p:nvPr/>
          </p:nvSpPr>
          <p:spPr>
            <a:xfrm rot="18958199">
              <a:off x="1456870" y="1097746"/>
              <a:ext cx="218682" cy="218682"/>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sp>
          <p:nvSpPr>
            <p:cNvPr id="11" name="任意多边形: 形状 10"/>
            <p:cNvSpPr/>
            <p:nvPr/>
          </p:nvSpPr>
          <p:spPr>
            <a:xfrm rot="18958199">
              <a:off x="1311557" y="1084208"/>
              <a:ext cx="250835" cy="250835"/>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200"/>
              <a:endParaRPr lang="zh-CN" altLang="en-US" sz="2400">
                <a:solidFill>
                  <a:srgbClr val="FFFFFF"/>
                </a:solidFill>
                <a:latin typeface="微软雅黑" panose="020B0503020204020204" pitchFamily="34" charset="-122"/>
                <a:ea typeface="微软雅黑" panose="020B0503020204020204" pitchFamily="34" charset="-122"/>
              </a:endParaRPr>
            </a:p>
          </p:txBody>
        </p:sp>
      </p:grpSp>
      <p:sp>
        <p:nvSpPr>
          <p:cNvPr id="12" name="矩形 11"/>
          <p:cNvSpPr/>
          <p:nvPr userDrawn="1"/>
        </p:nvSpPr>
        <p:spPr>
          <a:xfrm flipV="1">
            <a:off x="0" y="813017"/>
            <a:ext cx="12192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01F42"/>
              </a:solidFill>
              <a:effectLst/>
              <a:uLnTx/>
              <a:uFillTx/>
              <a:latin typeface="Calibri" panose="020F0502020204030204"/>
              <a:ea typeface="等线"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hf hdr="0" dt="0"/>
  <p:txStyles>
    <p:titleStyle>
      <a:lvl1pPr algn="ctr" defTabSz="1219200" rtl="0" eaLnBrk="1" latinLnBrk="0" hangingPunct="1">
        <a:spcBef>
          <a:spcPct val="0"/>
        </a:spcBef>
        <a:buNone/>
        <a:defRPr sz="5865"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3.xml"/><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5.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oleObject" Target="../embeddings/oleObject3.bin"/></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4.xml"/><Relationship Id="rId2" Type="http://schemas.openxmlformats.org/officeDocument/2006/relationships/image" Target="../media/image10.jpeg"/><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pn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oleObject" Target="../embeddings/oleObject5.bin"/><Relationship Id="rId1" Type="http://schemas.openxmlformats.org/officeDocument/2006/relationships/oleObject" Target="../embeddings/oleObject4.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slide" Target="slide40.xml"/><Relationship Id="rId3" Type="http://schemas.openxmlformats.org/officeDocument/2006/relationships/slide" Target="slide25.xml"/><Relationship Id="rId2" Type="http://schemas.openxmlformats.org/officeDocument/2006/relationships/slide" Target="slide9.xml"/><Relationship Id="rId1" Type="http://schemas.openxmlformats.org/officeDocument/2006/relationships/slide" Target="slide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3.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oleObject" Target="../embeddings/oleObject7.bin"/></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24.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oleObject" Target="../embeddings/oleObject10.bin"/><Relationship Id="rId2" Type="http://schemas.openxmlformats.org/officeDocument/2006/relationships/oleObject" Target="../embeddings/oleObject9.bin"/><Relationship Id="rId1" Type="http://schemas.openxmlformats.org/officeDocument/2006/relationships/oleObject" Target="../embeddings/oleObject8.bin"/></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4.x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oleObject" Target="../embeddings/oleObject13.bin"/><Relationship Id="rId3" Type="http://schemas.openxmlformats.org/officeDocument/2006/relationships/oleObject" Target="../embeddings/oleObject12.bin"/><Relationship Id="rId2" Type="http://schemas.openxmlformats.org/officeDocument/2006/relationships/oleObject" Target="../embeddings/oleObject11.bin"/><Relationship Id="rId1" Type="http://schemas.openxmlformats.org/officeDocument/2006/relationships/image" Target="../media/image24.jpeg"/></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24.bin"/><Relationship Id="rId8" Type="http://schemas.openxmlformats.org/officeDocument/2006/relationships/oleObject" Target="../embeddings/oleObject23.bin"/><Relationship Id="rId7" Type="http://schemas.openxmlformats.org/officeDocument/2006/relationships/oleObject" Target="../embeddings/oleObject22.bin"/><Relationship Id="rId6" Type="http://schemas.openxmlformats.org/officeDocument/2006/relationships/oleObject" Target="../embeddings/oleObject21.bin"/><Relationship Id="rId5" Type="http://schemas.openxmlformats.org/officeDocument/2006/relationships/oleObject" Target="../embeddings/oleObject20.bin"/><Relationship Id="rId4" Type="http://schemas.openxmlformats.org/officeDocument/2006/relationships/oleObject" Target="../embeddings/oleObject19.bin"/><Relationship Id="rId3" Type="http://schemas.openxmlformats.org/officeDocument/2006/relationships/oleObject" Target="../embeddings/oleObject18.bin"/><Relationship Id="rId2" Type="http://schemas.openxmlformats.org/officeDocument/2006/relationships/oleObject" Target="../embeddings/oleObject17.bin"/><Relationship Id="rId11" Type="http://schemas.openxmlformats.org/officeDocument/2006/relationships/slideLayout" Target="../slideLayouts/slideLayout4.xml"/><Relationship Id="rId10" Type="http://schemas.openxmlformats.org/officeDocument/2006/relationships/oleObject" Target="../embeddings/oleObject25.bin"/><Relationship Id="rId1" Type="http://schemas.openxmlformats.org/officeDocument/2006/relationships/oleObject" Target="../embeddings/oleObject16.bin"/></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oleObject" Target="../embeddings/oleObject28.bin"/><Relationship Id="rId2" Type="http://schemas.openxmlformats.org/officeDocument/2006/relationships/oleObject" Target="../embeddings/oleObject27.bin"/><Relationship Id="rId1" Type="http://schemas.openxmlformats.org/officeDocument/2006/relationships/oleObject" Target="../embeddings/oleObject26.bin"/></Relationships>
</file>

<file path=ppt/slides/_rels/slide3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oleObject" Target="../embeddings/oleObject32.bin"/><Relationship Id="rId3" Type="http://schemas.openxmlformats.org/officeDocument/2006/relationships/oleObject" Target="../embeddings/oleObject31.bin"/><Relationship Id="rId2" Type="http://schemas.openxmlformats.org/officeDocument/2006/relationships/oleObject" Target="../embeddings/oleObject30.bin"/><Relationship Id="rId1" Type="http://schemas.openxmlformats.org/officeDocument/2006/relationships/oleObject" Target="../embeddings/oleObject29.bin"/></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oleObject" Target="../embeddings/oleObject34.bin"/><Relationship Id="rId1" Type="http://schemas.openxmlformats.org/officeDocument/2006/relationships/oleObject" Target="../embeddings/oleObject33.bin"/></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4.xml"/><Relationship Id="rId7" Type="http://schemas.openxmlformats.org/officeDocument/2006/relationships/oleObject" Target="../embeddings/oleObject40.bin"/><Relationship Id="rId6" Type="http://schemas.openxmlformats.org/officeDocument/2006/relationships/oleObject" Target="../embeddings/oleObject39.bin"/><Relationship Id="rId5" Type="http://schemas.openxmlformats.org/officeDocument/2006/relationships/oleObject" Target="../embeddings/oleObject38.bin"/><Relationship Id="rId4" Type="http://schemas.openxmlformats.org/officeDocument/2006/relationships/oleObject" Target="../embeddings/oleObject37.bin"/><Relationship Id="rId3" Type="http://schemas.openxmlformats.org/officeDocument/2006/relationships/oleObject" Target="../embeddings/oleObject36.bin"/><Relationship Id="rId2" Type="http://schemas.openxmlformats.org/officeDocument/2006/relationships/oleObject" Target="../embeddings/oleObject35.bin"/><Relationship Id="rId1" Type="http://schemas.openxmlformats.org/officeDocument/2006/relationships/image" Target="../media/image25.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6.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oleObject" Target="../embeddings/oleObject44.bin"/><Relationship Id="rId3" Type="http://schemas.openxmlformats.org/officeDocument/2006/relationships/oleObject" Target="../embeddings/oleObject43.bin"/><Relationship Id="rId2" Type="http://schemas.openxmlformats.org/officeDocument/2006/relationships/oleObject" Target="../embeddings/oleObject42.bin"/><Relationship Id="rId1" Type="http://schemas.openxmlformats.org/officeDocument/2006/relationships/oleObject" Target="../embeddings/oleObject41.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oleObject" Target="../embeddings/oleObject47.bin"/><Relationship Id="rId2" Type="http://schemas.openxmlformats.org/officeDocument/2006/relationships/oleObject" Target="../embeddings/oleObject46.bin"/><Relationship Id="rId1" Type="http://schemas.openxmlformats.org/officeDocument/2006/relationships/oleObject" Target="../embeddings/oleObject45.bin"/></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oleObject" Target="../embeddings/oleObject50.bin"/><Relationship Id="rId2" Type="http://schemas.openxmlformats.org/officeDocument/2006/relationships/oleObject" Target="../embeddings/oleObject49.bin"/><Relationship Id="rId1" Type="http://schemas.openxmlformats.org/officeDocument/2006/relationships/oleObject" Target="../embeddings/oleObject48.bin"/></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oleObject" Target="../embeddings/oleObject52.bin"/><Relationship Id="rId1" Type="http://schemas.openxmlformats.org/officeDocument/2006/relationships/oleObject" Target="../embeddings/oleObject51.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oleObject" Target="../embeddings/oleObject54.bin"/><Relationship Id="rId1" Type="http://schemas.openxmlformats.org/officeDocument/2006/relationships/oleObject" Target="../embeddings/oleObject5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oleObject" Target="../embeddings/oleObject55.bin"/></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oleObject" Target="../embeddings/oleObject57.bin"/><Relationship Id="rId1" Type="http://schemas.openxmlformats.org/officeDocument/2006/relationships/oleObject" Target="../embeddings/oleObject56.bin"/></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oleObject" Target="../embeddings/oleObject59.bin"/><Relationship Id="rId1" Type="http://schemas.openxmlformats.org/officeDocument/2006/relationships/oleObject" Target="../embeddings/oleObject58.bin"/></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oleObject" Target="../embeddings/oleObject2.bin"/></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rot="18958199">
            <a:off x="10948234" y="2345971"/>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9" name="Rectangle 4"/>
          <p:cNvSpPr>
            <a:spLocks noChangeArrowheads="1"/>
          </p:cNvSpPr>
          <p:nvPr/>
        </p:nvSpPr>
        <p:spPr bwMode="auto">
          <a:xfrm>
            <a:off x="5955559" y="4578510"/>
            <a:ext cx="5868715" cy="1990598"/>
          </a:xfrm>
          <a:prstGeom prst="rect">
            <a:avLst/>
          </a:prstGeom>
          <a:noFill/>
          <a:ln w="9525">
            <a:noFill/>
            <a:miter lim="800000"/>
          </a:ln>
        </p:spPr>
        <p:txBody>
          <a:bodyPr/>
          <a:lstStyle/>
          <a:p>
            <a:pPr marL="342900" indent="-342900">
              <a:spcBef>
                <a:spcPct val="20000"/>
              </a:spcBef>
            </a:pPr>
            <a:r>
              <a:rPr lang="zh-CN" altLang="en-US" sz="2000" b="1" dirty="0"/>
              <a:t>机械工程学院 制造技术及装备自动化研究所</a:t>
            </a:r>
            <a:endParaRPr lang="en-US" altLang="zh-CN" sz="2000" b="1" dirty="0"/>
          </a:p>
          <a:p>
            <a:pPr marL="342900" indent="-342900">
              <a:spcBef>
                <a:spcPct val="20000"/>
              </a:spcBef>
            </a:pPr>
            <a:r>
              <a:rPr lang="zh-CN" altLang="en-US" sz="2000" b="1" dirty="0">
                <a:latin typeface="Times New Roman" panose="02020603050405020304" pitchFamily="18" charset="0"/>
              </a:rPr>
              <a:t>联系电话：</a:t>
            </a:r>
            <a:r>
              <a:rPr lang="en-US" altLang="zh-CN" sz="2000" b="1" dirty="0">
                <a:latin typeface="Times New Roman" panose="02020603050405020304" pitchFamily="18" charset="0"/>
              </a:rPr>
              <a:t>87951145/ 1336011639</a:t>
            </a:r>
            <a:endParaRPr lang="en-US" altLang="zh-CN" sz="2000" b="1" dirty="0">
              <a:latin typeface="Times New Roman" panose="02020603050405020304" pitchFamily="18" charset="0"/>
            </a:endParaRPr>
          </a:p>
          <a:p>
            <a:pPr marL="342900" indent="-342900">
              <a:spcBef>
                <a:spcPct val="20000"/>
              </a:spcBef>
            </a:pPr>
            <a:r>
              <a:rPr lang="en-US" altLang="zh-CN" sz="2000" b="1" dirty="0">
                <a:latin typeface="Times New Roman" panose="02020603050405020304" pitchFamily="18" charset="0"/>
              </a:rPr>
              <a:t>Email: yangsx@zju.edu.cn</a:t>
            </a:r>
            <a:endParaRPr lang="en-US" altLang="zh-CN" sz="2000" b="1" dirty="0">
              <a:latin typeface="Times New Roman" panose="02020603050405020304" pitchFamily="18" charset="0"/>
            </a:endParaRPr>
          </a:p>
          <a:p>
            <a:pPr marL="342900" indent="-342900">
              <a:spcBef>
                <a:spcPct val="20000"/>
              </a:spcBef>
            </a:pPr>
            <a:r>
              <a:rPr lang="zh-CN" altLang="en-US" sz="2000" b="1" dirty="0">
                <a:latin typeface="Times New Roman" panose="02020603050405020304" pitchFamily="18" charset="0"/>
              </a:rPr>
              <a:t>办公室：浙江大学玉泉校区教</a:t>
            </a:r>
            <a:r>
              <a:rPr lang="en-US" altLang="zh-CN" sz="2000" b="1" dirty="0">
                <a:latin typeface="Times New Roman" panose="02020603050405020304" pitchFamily="18" charset="0"/>
              </a:rPr>
              <a:t>1</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233</a:t>
            </a:r>
            <a:endParaRPr lang="en-US" altLang="zh-CN" sz="2000" b="1" dirty="0">
              <a:latin typeface="楷体_GB2312" pitchFamily="49" charset="-122"/>
              <a:ea typeface="楷体_GB2312" pitchFamily="49" charset="-122"/>
            </a:endParaRPr>
          </a:p>
        </p:txBody>
      </p:sp>
      <p:sp>
        <p:nvSpPr>
          <p:cNvPr id="10" name="Rectangle 4"/>
          <p:cNvSpPr>
            <a:spLocks noChangeArrowheads="1"/>
          </p:cNvSpPr>
          <p:nvPr/>
        </p:nvSpPr>
        <p:spPr bwMode="auto">
          <a:xfrm>
            <a:off x="5955558" y="3091003"/>
            <a:ext cx="6236441" cy="1384573"/>
          </a:xfrm>
          <a:prstGeom prst="rect">
            <a:avLst/>
          </a:prstGeom>
          <a:noFill/>
          <a:ln w="9525">
            <a:noFill/>
            <a:miter lim="800000"/>
          </a:ln>
        </p:spPr>
        <p:txBody>
          <a:bodyPr/>
          <a:lstStyle/>
          <a:p>
            <a:pPr marL="342900" indent="-342900">
              <a:spcBef>
                <a:spcPct val="20000"/>
              </a:spcBef>
            </a:pPr>
            <a:endParaRPr lang="en-US" altLang="zh-CN" sz="3200" dirty="0">
              <a:latin typeface="隶书" panose="02010509060101010101" pitchFamily="49" charset="-122"/>
              <a:ea typeface="隶书" panose="02010509060101010101" pitchFamily="49" charset="-122"/>
            </a:endParaRPr>
          </a:p>
          <a:p>
            <a:pPr marL="342900" indent="-342900">
              <a:spcBef>
                <a:spcPct val="20000"/>
              </a:spcBef>
            </a:pPr>
            <a:r>
              <a:rPr lang="zh-CN" altLang="en-US" sz="3600" b="1" dirty="0"/>
              <a:t>主讲人：杨世锡</a:t>
            </a:r>
            <a:endParaRPr lang="en-US" altLang="zh-CN" sz="3600" b="1" dirty="0">
              <a:latin typeface="隶书" panose="02010509060101010101" pitchFamily="49" charset="-122"/>
              <a:ea typeface="隶书" panose="02010509060101010101" pitchFamily="49" charset="-122"/>
            </a:endParaRPr>
          </a:p>
          <a:p>
            <a:pPr marL="342900" indent="-342900">
              <a:spcBef>
                <a:spcPct val="20000"/>
              </a:spcBef>
            </a:pPr>
            <a:r>
              <a:rPr lang="en-US" altLang="zh-CN" sz="3600" b="1" dirty="0">
                <a:latin typeface="隶书" panose="02010509060101010101" pitchFamily="49" charset="-122"/>
                <a:ea typeface="隶书" panose="02010509060101010101" pitchFamily="49" charset="-122"/>
              </a:rPr>
              <a:t>        </a:t>
            </a:r>
            <a:r>
              <a:rPr lang="zh-CN" altLang="en-US" sz="3600" b="1" dirty="0"/>
              <a:t>             </a:t>
            </a:r>
            <a:endParaRPr lang="en-US" altLang="zh-CN" b="1" dirty="0">
              <a:solidFill>
                <a:srgbClr val="FFCC00"/>
              </a:solidFill>
              <a:latin typeface="Times New Roman" panose="02020603050405020304" pitchFamily="18" charset="0"/>
            </a:endParaRPr>
          </a:p>
        </p:txBody>
      </p:sp>
      <p:pic>
        <p:nvPicPr>
          <p:cNvPr id="12" name="图片 11"/>
          <p:cNvPicPr>
            <a:picLocks noChangeAspect="1"/>
          </p:cNvPicPr>
          <p:nvPr/>
        </p:nvPicPr>
        <p:blipFill>
          <a:blip r:embed="rId1"/>
          <a:stretch>
            <a:fillRect/>
          </a:stretch>
        </p:blipFill>
        <p:spPr>
          <a:xfrm>
            <a:off x="0" y="-25713"/>
            <a:ext cx="12192000" cy="2273085"/>
          </a:xfrm>
          <a:prstGeom prst="rect">
            <a:avLst/>
          </a:prstGeom>
        </p:spPr>
      </p:pic>
      <p:sp>
        <p:nvSpPr>
          <p:cNvPr id="13" name="Rectangle 5"/>
          <p:cNvSpPr txBox="1">
            <a:spLocks noChangeArrowheads="1"/>
          </p:cNvSpPr>
          <p:nvPr/>
        </p:nvSpPr>
        <p:spPr>
          <a:xfrm>
            <a:off x="265611" y="396284"/>
            <a:ext cx="11558663" cy="2101850"/>
          </a:xfrm>
          <a:prstGeom prst="rect">
            <a:avLst/>
          </a:prstGeom>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a:lnSpc>
                <a:spcPct val="150000"/>
              </a:lnSpc>
            </a:pPr>
            <a:r>
              <a:rPr lang="zh-CN" altLang="en-US" sz="5400" kern="0" dirty="0">
                <a:solidFill>
                  <a:srgbClr val="C00000"/>
                </a:solidFill>
                <a:latin typeface="Times New Roman" panose="02020603050405020304" pitchFamily="18" charset="0"/>
                <a:ea typeface="黑体" panose="02010609060101010101" pitchFamily="49" charset="-122"/>
              </a:rPr>
              <a:t>     互换性与技术测量</a:t>
            </a:r>
            <a:endParaRPr lang="en-US" altLang="zh-CN" sz="5400" kern="0" dirty="0">
              <a:solidFill>
                <a:srgbClr val="C00000"/>
              </a:solidFill>
              <a:latin typeface="Times New Roman" panose="02020603050405020304" pitchFamily="18" charset="0"/>
              <a:ea typeface="黑体" panose="02010609060101010101" pitchFamily="49" charset="-122"/>
            </a:endParaRPr>
          </a:p>
          <a:p>
            <a:pPr>
              <a:lnSpc>
                <a:spcPct val="150000"/>
              </a:lnSpc>
            </a:pPr>
            <a:endParaRPr lang="en-US" altLang="zh-CN" sz="1800" kern="0" dirty="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4000" kern="0" dirty="0">
                <a:solidFill>
                  <a:srgbClr val="C00000"/>
                </a:solidFill>
                <a:latin typeface="Times New Roman" panose="02020603050405020304" pitchFamily="18" charset="0"/>
                <a:cs typeface="Times New Roman" panose="02020603050405020304" pitchFamily="18" charset="0"/>
              </a:rPr>
              <a:t>Interchangeability and Technical Measurement</a:t>
            </a:r>
            <a:r>
              <a:rPr lang="en-US" altLang="zh-CN" sz="4000" kern="0" dirty="0">
                <a:solidFill>
                  <a:srgbClr val="C00000"/>
                </a:solidFill>
              </a:rPr>
              <a:t> </a:t>
            </a:r>
            <a:endParaRPr lang="zh-CN" altLang="en-US" sz="4000" kern="0" dirty="0">
              <a:solidFill>
                <a:srgbClr val="C00000"/>
              </a:solidFill>
            </a:endParaRP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4944" y="3340295"/>
            <a:ext cx="4832450" cy="33317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a:xfrm>
            <a:off x="195942" y="1175657"/>
            <a:ext cx="11800115" cy="1641231"/>
          </a:xfrm>
        </p:spPr>
        <p:txBody>
          <a:bodyPr>
            <a:normAutofit fontScale="77500" lnSpcReduction="20000"/>
          </a:bodyPr>
          <a:lstStyle/>
          <a:p>
            <a:pPr>
              <a:lnSpc>
                <a:spcPct val="170000"/>
              </a:lnSpc>
              <a:buFont typeface="Wingdings" panose="05000000000000000000" pitchFamily="2" charset="2"/>
              <a:buChar char="ü"/>
            </a:pPr>
            <a:r>
              <a:rPr lang="zh-CN" altLang="en-US" u="sng" dirty="0">
                <a:solidFill>
                  <a:srgbClr val="C00000"/>
                </a:solidFill>
                <a:latin typeface="Times New Roman" panose="02020603050405020304" pitchFamily="18" charset="0"/>
              </a:rPr>
              <a:t>量块的特征</a:t>
            </a:r>
            <a:r>
              <a:rPr lang="zh-CN" altLang="en-US" dirty="0">
                <a:solidFill>
                  <a:srgbClr val="C00000"/>
                </a:solidFill>
                <a:latin typeface="Times New Roman" panose="02020603050405020304" pitchFamily="18" charset="0"/>
              </a:rPr>
              <a:t>：</a:t>
            </a:r>
            <a:r>
              <a:rPr lang="zh-CN" altLang="en-US" dirty="0">
                <a:latin typeface="Times New Roman" panose="02020603050405020304" pitchFamily="18" charset="0"/>
              </a:rPr>
              <a:t>是端面量具，两测量面平行度高，表面粗糙度高，光洁易粘合，并且材料线膨胀系数小（常用铬锰钢）</a:t>
            </a:r>
            <a:endParaRPr lang="zh-CN" alt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64492" y="3146469"/>
            <a:ext cx="5342993" cy="3220434"/>
          </a:xfrm>
          <a:prstGeom prst="rect">
            <a:avLst/>
          </a:prstGeom>
        </p:spPr>
      </p:pic>
      <p:pic>
        <p:nvPicPr>
          <p:cNvPr id="8" name="图片 7"/>
          <p:cNvPicPr>
            <a:picLocks noChangeAspect="1"/>
          </p:cNvPicPr>
          <p:nvPr/>
        </p:nvPicPr>
        <p:blipFill>
          <a:blip r:embed="rId2"/>
          <a:stretch>
            <a:fillRect/>
          </a:stretch>
        </p:blipFill>
        <p:spPr>
          <a:xfrm>
            <a:off x="759539" y="3146469"/>
            <a:ext cx="3500292" cy="3249216"/>
          </a:xfrm>
          <a:prstGeom prst="rect">
            <a:avLst/>
          </a:prstGeom>
        </p:spPr>
      </p:pic>
      <p:sp>
        <p:nvSpPr>
          <p:cNvPr id="6"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2 </a:t>
            </a:r>
            <a:r>
              <a:rPr lang="zh-CN" altLang="en-US" kern="0" dirty="0">
                <a:latin typeface="方正隶书简体" panose="03000509000000000000" pitchFamily="2" charset="-122"/>
                <a:ea typeface="方正隶书简体" panose="03000509000000000000" pitchFamily="2" charset="-122"/>
              </a:rPr>
              <a:t>长度量值的传递</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Rectangle 3"/>
          <p:cNvSpPr>
            <a:spLocks noGrp="1" noChangeArrowheads="1"/>
          </p:cNvSpPr>
          <p:nvPr>
            <p:ph type="body" idx="1"/>
          </p:nvPr>
        </p:nvSpPr>
        <p:spPr>
          <a:xfrm>
            <a:off x="405283" y="984739"/>
            <a:ext cx="8305800" cy="609600"/>
          </a:xfrm>
        </p:spPr>
        <p:txBody>
          <a:bodyPr>
            <a:normAutofit fontScale="92500" lnSpcReduction="20000"/>
          </a:bodyPr>
          <a:lstStyle/>
          <a:p>
            <a:pPr>
              <a:buFont typeface="Wingdings" panose="05000000000000000000" pitchFamily="2" charset="2"/>
              <a:buChar char="ü"/>
            </a:pPr>
            <a:r>
              <a:rPr lang="zh-CN" altLang="en-US" u="sng" dirty="0">
                <a:solidFill>
                  <a:srgbClr val="C00000"/>
                </a:solidFill>
                <a:latin typeface="Times New Roman" panose="02020603050405020304" pitchFamily="18" charset="0"/>
              </a:rPr>
              <a:t>量块精度等级</a:t>
            </a:r>
            <a:r>
              <a:rPr lang="zh-CN" altLang="en-US" dirty="0"/>
              <a:t> </a:t>
            </a:r>
            <a:endParaRPr lang="zh-CN" altLang="en-US" dirty="0"/>
          </a:p>
        </p:txBody>
      </p:sp>
      <p:sp>
        <p:nvSpPr>
          <p:cNvPr id="5" name="Rectangle 3"/>
          <p:cNvSpPr txBox="1">
            <a:spLocks noChangeArrowheads="1"/>
          </p:cNvSpPr>
          <p:nvPr/>
        </p:nvSpPr>
        <p:spPr bwMode="auto">
          <a:xfrm>
            <a:off x="408850" y="1756385"/>
            <a:ext cx="11374300" cy="4922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10000"/>
              </a:spcBef>
              <a:buNone/>
            </a:pPr>
            <a:r>
              <a:rPr lang="zh-CN" altLang="en-US" sz="2800" b="1" kern="0" dirty="0">
                <a:solidFill>
                  <a:srgbClr val="FF3300"/>
                </a:solidFill>
                <a:latin typeface="Arial" panose="020B0604020202020204" pitchFamily="34" charset="0"/>
                <a:ea typeface="Arial Unicode MS" panose="020B0604020202020204" pitchFamily="34" charset="-122"/>
                <a:cs typeface="Arial Unicode MS" panose="020B0604020202020204" pitchFamily="34" charset="-122"/>
              </a:rPr>
              <a:t>（</a:t>
            </a:r>
            <a:r>
              <a:rPr lang="en-US" altLang="zh-CN" sz="2800" b="1" kern="0" dirty="0">
                <a:solidFill>
                  <a:srgbClr val="FF3300"/>
                </a:solidFill>
                <a:latin typeface="Arial" panose="020B0604020202020204" pitchFamily="34" charset="0"/>
                <a:ea typeface="Arial Unicode MS" panose="020B0604020202020204" pitchFamily="34" charset="-122"/>
                <a:cs typeface="Arial Unicode MS" panose="020B0604020202020204" pitchFamily="34" charset="-122"/>
              </a:rPr>
              <a:t>1</a:t>
            </a:r>
            <a:r>
              <a:rPr lang="zh-CN" altLang="en-US" sz="2800" b="1" kern="0" dirty="0">
                <a:solidFill>
                  <a:srgbClr val="FF3300"/>
                </a:solidFill>
                <a:latin typeface="Arial" panose="020B0604020202020204" pitchFamily="34" charset="0"/>
                <a:ea typeface="Arial Unicode MS" panose="020B0604020202020204" pitchFamily="34" charset="-122"/>
                <a:cs typeface="Arial Unicode MS" panose="020B0604020202020204" pitchFamily="34" charset="-122"/>
              </a:rPr>
              <a:t>）</a:t>
            </a:r>
            <a:r>
              <a:rPr lang="zh-CN" altLang="en-US" sz="2800" b="1" kern="0" dirty="0">
                <a:solidFill>
                  <a:srgbClr val="FF3300"/>
                </a:solidFill>
                <a:latin typeface="楷体_GB2312" pitchFamily="49" charset="-122"/>
                <a:ea typeface="楷体_GB2312" pitchFamily="49" charset="-122"/>
              </a:rPr>
              <a:t>量块的分级</a:t>
            </a:r>
            <a:endParaRPr lang="zh-CN" altLang="en-US" sz="2800" b="1" kern="0" dirty="0">
              <a:solidFill>
                <a:srgbClr val="FF3300"/>
              </a:solidFill>
              <a:latin typeface="楷体_GB2312" pitchFamily="49" charset="-122"/>
              <a:ea typeface="楷体_GB2312" pitchFamily="49" charset="-122"/>
            </a:endParaRPr>
          </a:p>
          <a:p>
            <a:pPr marL="0" indent="0" eaLnBrk="1" hangingPunct="1">
              <a:lnSpc>
                <a:spcPct val="150000"/>
              </a:lnSpc>
              <a:spcBef>
                <a:spcPct val="10000"/>
              </a:spcBef>
              <a:buNone/>
            </a:pPr>
            <a:r>
              <a:rPr lang="zh-CN" altLang="en-US" sz="2800" kern="0" dirty="0">
                <a:latin typeface="楷体_GB2312" pitchFamily="49" charset="-122"/>
                <a:ea typeface="楷体_GB2312" pitchFamily="49" charset="-122"/>
              </a:rPr>
              <a:t>    按照</a:t>
            </a:r>
            <a:r>
              <a:rPr lang="en-US" altLang="zh-CN" sz="2800" kern="0" dirty="0">
                <a:latin typeface="楷体_GB2312" pitchFamily="49" charset="-122"/>
                <a:ea typeface="楷体_GB2312" pitchFamily="49" charset="-122"/>
              </a:rPr>
              <a:t>JJG 146-2003《</a:t>
            </a:r>
            <a:r>
              <a:rPr lang="zh-CN" altLang="en-US" sz="2800" kern="0" dirty="0">
                <a:latin typeface="楷体_GB2312" pitchFamily="49" charset="-122"/>
                <a:ea typeface="楷体_GB2312" pitchFamily="49" charset="-122"/>
              </a:rPr>
              <a:t>量块检定规程</a:t>
            </a:r>
            <a:r>
              <a:rPr lang="en-US" altLang="zh-CN" sz="2800" kern="0" dirty="0">
                <a:latin typeface="楷体_GB2312" pitchFamily="49" charset="-122"/>
                <a:ea typeface="楷体_GB2312" pitchFamily="49" charset="-122"/>
              </a:rPr>
              <a:t>》</a:t>
            </a:r>
            <a:r>
              <a:rPr lang="zh-CN" altLang="en-US" sz="2800" kern="0" dirty="0">
                <a:latin typeface="楷体_GB2312" pitchFamily="49" charset="-122"/>
                <a:ea typeface="楷体_GB2312" pitchFamily="49" charset="-122"/>
              </a:rPr>
              <a:t>的规定，量块的</a:t>
            </a:r>
            <a:r>
              <a:rPr lang="zh-CN" altLang="en-US" sz="2800" b="1" kern="0" dirty="0">
                <a:solidFill>
                  <a:srgbClr val="7030A0"/>
                </a:solidFill>
                <a:latin typeface="楷体_GB2312" pitchFamily="49" charset="-122"/>
                <a:ea typeface="楷体_GB2312" pitchFamily="49" charset="-122"/>
              </a:rPr>
              <a:t>制造精度</a:t>
            </a:r>
            <a:r>
              <a:rPr lang="zh-CN" altLang="en-US" sz="2800" b="1" kern="0" dirty="0">
                <a:solidFill>
                  <a:srgbClr val="FF3300"/>
                </a:solidFill>
                <a:latin typeface="楷体_GB2312" pitchFamily="49" charset="-122"/>
                <a:ea typeface="楷体_GB2312" pitchFamily="49" charset="-122"/>
              </a:rPr>
              <a:t>分为五级</a:t>
            </a:r>
            <a:r>
              <a:rPr lang="zh-CN" altLang="en-US" sz="2800" kern="0" dirty="0">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K</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0</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1</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2</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3</a:t>
            </a:r>
            <a:r>
              <a:rPr lang="zh-CN" altLang="en-US" sz="2800" b="1" kern="0" dirty="0">
                <a:solidFill>
                  <a:srgbClr val="C00000"/>
                </a:solidFill>
                <a:latin typeface="楷体_GB2312" pitchFamily="49" charset="-122"/>
                <a:ea typeface="楷体_GB2312" pitchFamily="49" charset="-122"/>
              </a:rPr>
              <a:t>级</a:t>
            </a:r>
            <a:r>
              <a:rPr lang="zh-CN" altLang="en-US" sz="2800" kern="0" dirty="0">
                <a:latin typeface="楷体_GB2312" pitchFamily="49" charset="-122"/>
                <a:ea typeface="楷体_GB2312" pitchFamily="49" charset="-122"/>
              </a:rPr>
              <a:t>，其中</a:t>
            </a:r>
            <a:r>
              <a:rPr lang="en-US" altLang="zh-CN" sz="2800" kern="0" dirty="0">
                <a:latin typeface="楷体_GB2312" pitchFamily="49" charset="-122"/>
                <a:ea typeface="楷体_GB2312" pitchFamily="49" charset="-122"/>
              </a:rPr>
              <a:t>K</a:t>
            </a:r>
            <a:r>
              <a:rPr lang="zh-CN" altLang="en-US" sz="2800" kern="0" dirty="0">
                <a:latin typeface="楷体_GB2312" pitchFamily="49" charset="-122"/>
                <a:ea typeface="楷体_GB2312" pitchFamily="49" charset="-122"/>
              </a:rPr>
              <a:t>级精度最高，精度依次降低，</a:t>
            </a:r>
            <a:r>
              <a:rPr lang="en-US" altLang="zh-CN" sz="2800" kern="0" dirty="0">
                <a:latin typeface="楷体_GB2312" pitchFamily="49" charset="-122"/>
                <a:ea typeface="楷体_GB2312" pitchFamily="49" charset="-122"/>
              </a:rPr>
              <a:t>3</a:t>
            </a:r>
            <a:r>
              <a:rPr lang="zh-CN" altLang="en-US" sz="2800" kern="0" dirty="0">
                <a:latin typeface="楷体_GB2312" pitchFamily="49" charset="-122"/>
                <a:ea typeface="楷体_GB2312" pitchFamily="49" charset="-122"/>
              </a:rPr>
              <a:t>级最低。</a:t>
            </a:r>
            <a:endParaRPr lang="en-US" altLang="zh-CN" sz="2800" kern="0" dirty="0">
              <a:latin typeface="楷体_GB2312" pitchFamily="49" charset="-122"/>
              <a:ea typeface="楷体_GB2312" pitchFamily="49" charset="-122"/>
            </a:endParaRPr>
          </a:p>
          <a:p>
            <a:pPr marL="0" indent="0" eaLnBrk="1" hangingPunct="1">
              <a:lnSpc>
                <a:spcPct val="150000"/>
              </a:lnSpc>
              <a:spcBef>
                <a:spcPct val="10000"/>
              </a:spcBef>
              <a:buNone/>
            </a:pPr>
            <a:r>
              <a:rPr lang="en-US" altLang="zh-CN" sz="2800" kern="0" dirty="0">
                <a:solidFill>
                  <a:srgbClr val="7030A0"/>
                </a:solidFill>
                <a:latin typeface="楷体_GB2312" pitchFamily="49" charset="-122"/>
                <a:ea typeface="楷体_GB2312" pitchFamily="49" charset="-122"/>
              </a:rPr>
              <a:t>              </a:t>
            </a:r>
            <a:r>
              <a:rPr lang="zh-CN" altLang="en-US" sz="2800" kern="0" dirty="0">
                <a:solidFill>
                  <a:srgbClr val="7030A0"/>
                </a:solidFill>
                <a:latin typeface="楷体_GB2312" pitchFamily="49" charset="-122"/>
                <a:ea typeface="楷体_GB2312" pitchFamily="49" charset="-122"/>
              </a:rPr>
              <a:t>量块生产企业大都按</a:t>
            </a:r>
            <a:r>
              <a:rPr lang="zh-CN" altLang="en-US" sz="2800" kern="0" dirty="0">
                <a:solidFill>
                  <a:srgbClr val="7030A0"/>
                </a:solidFill>
                <a:latin typeface="Arial" panose="020B0604020202020204" pitchFamily="34" charset="0"/>
                <a:ea typeface="楷体_GB2312" pitchFamily="49" charset="-122"/>
              </a:rPr>
              <a:t>“</a:t>
            </a:r>
            <a:r>
              <a:rPr lang="zh-CN" altLang="en-US" sz="2800" kern="0" dirty="0">
                <a:solidFill>
                  <a:srgbClr val="7030A0"/>
                </a:solidFill>
                <a:latin typeface="楷体_GB2312" pitchFamily="49" charset="-122"/>
                <a:ea typeface="楷体_GB2312" pitchFamily="49" charset="-122"/>
              </a:rPr>
              <a:t>级</a:t>
            </a:r>
            <a:r>
              <a:rPr lang="zh-CN" altLang="en-US" sz="2800" kern="0" dirty="0">
                <a:solidFill>
                  <a:srgbClr val="7030A0"/>
                </a:solidFill>
                <a:latin typeface="Arial" panose="020B0604020202020204" pitchFamily="34" charset="0"/>
                <a:ea typeface="楷体_GB2312" pitchFamily="49" charset="-122"/>
              </a:rPr>
              <a:t>”</a:t>
            </a:r>
            <a:r>
              <a:rPr lang="zh-CN" altLang="en-US" sz="2800" kern="0" dirty="0">
                <a:solidFill>
                  <a:srgbClr val="7030A0"/>
                </a:solidFill>
                <a:latin typeface="楷体_GB2312" pitchFamily="49" charset="-122"/>
                <a:ea typeface="楷体_GB2312" pitchFamily="49" charset="-122"/>
              </a:rPr>
              <a:t>向市场销售量块。</a:t>
            </a:r>
            <a:endParaRPr lang="en-US" altLang="zh-CN" sz="2800" kern="0" dirty="0">
              <a:solidFill>
                <a:srgbClr val="7030A0"/>
              </a:solidFill>
              <a:latin typeface="楷体_GB2312" pitchFamily="49" charset="-122"/>
              <a:ea typeface="楷体_GB2312" pitchFamily="49" charset="-122"/>
            </a:endParaRPr>
          </a:p>
          <a:p>
            <a:pPr marL="0" indent="0" eaLnBrk="1" hangingPunct="1">
              <a:lnSpc>
                <a:spcPct val="150000"/>
              </a:lnSpc>
              <a:spcBef>
                <a:spcPts val="600"/>
              </a:spcBef>
              <a:buNone/>
            </a:pPr>
            <a:r>
              <a:rPr lang="zh-CN" altLang="en-US" sz="2800" b="1" kern="0" dirty="0">
                <a:solidFill>
                  <a:srgbClr val="FF3300"/>
                </a:solidFill>
                <a:latin typeface="楷体_GB2312" pitchFamily="49" charset="-122"/>
                <a:ea typeface="楷体_GB2312" pitchFamily="49" charset="-122"/>
              </a:rPr>
              <a:t>（</a:t>
            </a:r>
            <a:r>
              <a:rPr lang="en-US" altLang="zh-CN" sz="2800" b="1" kern="0" dirty="0">
                <a:solidFill>
                  <a:srgbClr val="FF3300"/>
                </a:solidFill>
                <a:latin typeface="楷体_GB2312" pitchFamily="49" charset="-122"/>
                <a:ea typeface="楷体_GB2312" pitchFamily="49" charset="-122"/>
              </a:rPr>
              <a:t>2</a:t>
            </a:r>
            <a:r>
              <a:rPr lang="zh-CN" altLang="en-US" sz="2800" b="1" kern="0" dirty="0">
                <a:solidFill>
                  <a:srgbClr val="FF3300"/>
                </a:solidFill>
                <a:latin typeface="楷体_GB2312" pitchFamily="49" charset="-122"/>
                <a:ea typeface="楷体_GB2312" pitchFamily="49" charset="-122"/>
              </a:rPr>
              <a:t>）量块的分等</a:t>
            </a:r>
            <a:endParaRPr lang="zh-CN" altLang="en-US" sz="2800" b="1" kern="0" dirty="0">
              <a:solidFill>
                <a:srgbClr val="FF3300"/>
              </a:solidFill>
              <a:latin typeface="楷体_GB2312" pitchFamily="49" charset="-122"/>
              <a:ea typeface="楷体_GB2312" pitchFamily="49" charset="-122"/>
            </a:endParaRPr>
          </a:p>
          <a:p>
            <a:pPr marL="0" indent="0" eaLnBrk="1" hangingPunct="1">
              <a:lnSpc>
                <a:spcPct val="150000"/>
              </a:lnSpc>
              <a:spcBef>
                <a:spcPts val="600"/>
              </a:spcBef>
              <a:buNone/>
            </a:pPr>
            <a:r>
              <a:rPr lang="zh-CN" altLang="en-US" sz="2800" kern="0" dirty="0">
                <a:latin typeface="楷体_GB2312" pitchFamily="49" charset="-122"/>
                <a:ea typeface="楷体_GB2312" pitchFamily="49" charset="-122"/>
              </a:rPr>
              <a:t>    按照</a:t>
            </a:r>
            <a:r>
              <a:rPr lang="en-US" altLang="zh-CN" sz="2800" kern="0" dirty="0">
                <a:latin typeface="楷体_GB2312" pitchFamily="49" charset="-122"/>
                <a:ea typeface="楷体_GB2312" pitchFamily="49" charset="-122"/>
              </a:rPr>
              <a:t>JJG 146-2003《</a:t>
            </a:r>
            <a:r>
              <a:rPr lang="zh-CN" altLang="en-US" sz="2800" kern="0" dirty="0">
                <a:latin typeface="楷体_GB2312" pitchFamily="49" charset="-122"/>
                <a:ea typeface="楷体_GB2312" pitchFamily="49" charset="-122"/>
              </a:rPr>
              <a:t>量块检定规程</a:t>
            </a:r>
            <a:r>
              <a:rPr lang="en-US" altLang="zh-CN" sz="2800" kern="0" dirty="0">
                <a:latin typeface="楷体_GB2312" pitchFamily="49" charset="-122"/>
                <a:ea typeface="楷体_GB2312" pitchFamily="49" charset="-122"/>
              </a:rPr>
              <a:t>》</a:t>
            </a:r>
            <a:r>
              <a:rPr lang="zh-CN" altLang="en-US" sz="2800" kern="0" dirty="0">
                <a:latin typeface="楷体_GB2312" pitchFamily="49" charset="-122"/>
                <a:ea typeface="楷体_GB2312" pitchFamily="49" charset="-122"/>
              </a:rPr>
              <a:t>的规定，量块的</a:t>
            </a:r>
            <a:r>
              <a:rPr lang="zh-CN" altLang="en-US" sz="2800" b="1" kern="0" dirty="0">
                <a:solidFill>
                  <a:srgbClr val="7030A0"/>
                </a:solidFill>
                <a:latin typeface="楷体_GB2312" pitchFamily="49" charset="-122"/>
                <a:ea typeface="楷体_GB2312" pitchFamily="49" charset="-122"/>
              </a:rPr>
              <a:t>检定精度</a:t>
            </a:r>
            <a:r>
              <a:rPr lang="zh-CN" altLang="en-US" sz="2800" b="1" kern="0" dirty="0">
                <a:solidFill>
                  <a:srgbClr val="FF3300"/>
                </a:solidFill>
                <a:latin typeface="楷体_GB2312" pitchFamily="49" charset="-122"/>
                <a:ea typeface="楷体_GB2312" pitchFamily="49" charset="-122"/>
              </a:rPr>
              <a:t>分为五等</a:t>
            </a:r>
            <a:r>
              <a:rPr lang="zh-CN" altLang="en-US" sz="2800" kern="0" dirty="0">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1</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2</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3</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4</a:t>
            </a:r>
            <a:r>
              <a:rPr lang="zh-CN" altLang="en-US" sz="2800" b="1" kern="0" dirty="0">
                <a:solidFill>
                  <a:srgbClr val="C00000"/>
                </a:solidFill>
                <a:latin typeface="楷体_GB2312" pitchFamily="49" charset="-122"/>
                <a:ea typeface="楷体_GB2312" pitchFamily="49" charset="-122"/>
              </a:rPr>
              <a:t>、</a:t>
            </a:r>
            <a:r>
              <a:rPr lang="en-US" altLang="zh-CN" sz="2800" b="1" kern="0" dirty="0">
                <a:solidFill>
                  <a:srgbClr val="C00000"/>
                </a:solidFill>
                <a:latin typeface="楷体_GB2312" pitchFamily="49" charset="-122"/>
                <a:ea typeface="楷体_GB2312" pitchFamily="49" charset="-122"/>
              </a:rPr>
              <a:t>5</a:t>
            </a:r>
            <a:r>
              <a:rPr lang="zh-CN" altLang="en-US" sz="2800" b="1" kern="0" dirty="0">
                <a:solidFill>
                  <a:srgbClr val="C00000"/>
                </a:solidFill>
                <a:latin typeface="楷体_GB2312" pitchFamily="49" charset="-122"/>
                <a:ea typeface="楷体_GB2312" pitchFamily="49" charset="-122"/>
              </a:rPr>
              <a:t>等</a:t>
            </a:r>
            <a:r>
              <a:rPr lang="zh-CN" altLang="en-US" sz="2800" kern="0" dirty="0">
                <a:latin typeface="楷体_GB2312" pitchFamily="49" charset="-122"/>
                <a:ea typeface="楷体_GB2312" pitchFamily="49" charset="-122"/>
              </a:rPr>
              <a:t>，其中</a:t>
            </a:r>
            <a:r>
              <a:rPr lang="en-US" altLang="zh-CN" sz="2800" kern="0" dirty="0">
                <a:latin typeface="楷体_GB2312" pitchFamily="49" charset="-122"/>
                <a:ea typeface="楷体_GB2312" pitchFamily="49" charset="-122"/>
              </a:rPr>
              <a:t>1</a:t>
            </a:r>
            <a:r>
              <a:rPr lang="zh-CN" altLang="en-US" sz="2800" kern="0" dirty="0">
                <a:latin typeface="楷体_GB2312" pitchFamily="49" charset="-122"/>
                <a:ea typeface="楷体_GB2312" pitchFamily="49" charset="-122"/>
              </a:rPr>
              <a:t>等最高，精度依次降低，</a:t>
            </a:r>
            <a:r>
              <a:rPr lang="en-US" altLang="zh-CN" sz="2800" kern="0" dirty="0">
                <a:latin typeface="楷体_GB2312" pitchFamily="49" charset="-122"/>
                <a:ea typeface="楷体_GB2312" pitchFamily="49" charset="-122"/>
              </a:rPr>
              <a:t>5</a:t>
            </a:r>
            <a:r>
              <a:rPr lang="zh-CN" altLang="en-US" sz="2800" kern="0" dirty="0">
                <a:latin typeface="楷体_GB2312" pitchFamily="49" charset="-122"/>
                <a:ea typeface="楷体_GB2312" pitchFamily="49" charset="-122"/>
              </a:rPr>
              <a:t>等最低。</a:t>
            </a:r>
            <a:endParaRPr lang="en-US" altLang="zh-CN" sz="2800" kern="0" dirty="0">
              <a:latin typeface="楷体_GB2312" pitchFamily="49" charset="-122"/>
              <a:ea typeface="楷体_GB2312" pitchFamily="49" charset="-122"/>
            </a:endParaRPr>
          </a:p>
          <a:p>
            <a:pPr marL="0" indent="0" eaLnBrk="1" hangingPunct="1">
              <a:lnSpc>
                <a:spcPct val="150000"/>
              </a:lnSpc>
              <a:spcBef>
                <a:spcPct val="10000"/>
              </a:spcBef>
              <a:buNone/>
            </a:pPr>
            <a:endParaRPr lang="zh-CN" altLang="en-US" sz="2800" kern="0" dirty="0">
              <a:solidFill>
                <a:srgbClr val="7030A0"/>
              </a:solidFill>
              <a:latin typeface="楷体_GB2312" pitchFamily="49" charset="-122"/>
              <a:ea typeface="楷体_GB2312" pitchFamily="49" charset="-122"/>
            </a:endParaRPr>
          </a:p>
        </p:txBody>
      </p:sp>
      <p:sp>
        <p:nvSpPr>
          <p:cNvPr id="7"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2 </a:t>
            </a:r>
            <a:r>
              <a:rPr lang="zh-CN" altLang="en-US" kern="0" dirty="0">
                <a:latin typeface="方正隶书简体" panose="03000509000000000000" pitchFamily="2" charset="-122"/>
                <a:ea typeface="方正隶书简体" panose="03000509000000000000" pitchFamily="2" charset="-122"/>
              </a:rPr>
              <a:t>长度量值的传递</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 calcmode="lin" valueType="num">
                                      <p:cBhvr additive="base">
                                        <p:cTn id="2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 calcmode="lin" valueType="num">
                                      <p:cBhvr additive="base">
                                        <p:cTn id="2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05822" y="976135"/>
            <a:ext cx="11519332" cy="5540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ts val="600"/>
              </a:spcBef>
              <a:buNone/>
            </a:pPr>
            <a:endParaRPr lang="zh-CN" altLang="en-US" sz="1400" kern="0" dirty="0">
              <a:latin typeface="楷体_GB2312" pitchFamily="49" charset="-122"/>
              <a:ea typeface="楷体_GB2312" pitchFamily="49" charset="-122"/>
            </a:endParaRPr>
          </a:p>
          <a:p>
            <a:pPr marL="0" indent="0" eaLnBrk="1" hangingPunct="1">
              <a:lnSpc>
                <a:spcPct val="150000"/>
              </a:lnSpc>
              <a:spcBef>
                <a:spcPts val="600"/>
              </a:spcBef>
              <a:spcAft>
                <a:spcPts val="1200"/>
              </a:spcAft>
              <a:buNone/>
            </a:pPr>
            <a:r>
              <a:rPr lang="zh-CN" altLang="en-US" b="1" kern="0" dirty="0">
                <a:solidFill>
                  <a:srgbClr val="FF3300"/>
                </a:solidFill>
                <a:latin typeface="Arial" panose="020B0604020202020204" pitchFamily="34" charset="0"/>
                <a:ea typeface="Arial Unicode MS" panose="020B0604020202020204" pitchFamily="34" charset="-122"/>
                <a:cs typeface="Arial Unicode MS" panose="020B0604020202020204" pitchFamily="34" charset="-122"/>
              </a:rPr>
              <a:t>（</a:t>
            </a:r>
            <a:r>
              <a:rPr lang="en-US" altLang="zh-CN" b="1" kern="0" dirty="0">
                <a:solidFill>
                  <a:srgbClr val="FF3300"/>
                </a:solidFill>
                <a:latin typeface="Arial" panose="020B0604020202020204" pitchFamily="34" charset="0"/>
                <a:ea typeface="Arial Unicode MS" panose="020B0604020202020204" pitchFamily="34" charset="-122"/>
                <a:cs typeface="Arial Unicode MS" panose="020B0604020202020204" pitchFamily="34" charset="-122"/>
              </a:rPr>
              <a:t>3</a:t>
            </a:r>
            <a:r>
              <a:rPr lang="zh-CN" altLang="en-US" b="1" kern="0" dirty="0">
                <a:solidFill>
                  <a:srgbClr val="FF3300"/>
                </a:solidFill>
                <a:latin typeface="Arial" panose="020B0604020202020204" pitchFamily="34" charset="0"/>
                <a:ea typeface="Arial Unicode MS" panose="020B0604020202020204" pitchFamily="34" charset="-122"/>
                <a:cs typeface="Arial Unicode MS" panose="020B0604020202020204" pitchFamily="34" charset="-122"/>
              </a:rPr>
              <a:t>）</a:t>
            </a:r>
            <a:r>
              <a:rPr lang="zh-CN" altLang="en-US" b="1" kern="0" dirty="0">
                <a:solidFill>
                  <a:srgbClr val="FF3300"/>
                </a:solidFill>
                <a:latin typeface="楷体_GB2312" pitchFamily="49" charset="-122"/>
                <a:ea typeface="楷体_GB2312" pitchFamily="49" charset="-122"/>
              </a:rPr>
              <a:t> 量块按</a:t>
            </a:r>
            <a:r>
              <a:rPr lang="zh-CN" altLang="en-US" b="1" kern="0" dirty="0">
                <a:solidFill>
                  <a:srgbClr val="FF3300"/>
                </a:solidFill>
                <a:latin typeface="Arial" panose="020B0604020202020204" pitchFamily="34" charset="0"/>
                <a:ea typeface="楷体_GB2312" pitchFamily="49" charset="-122"/>
              </a:rPr>
              <a:t>“</a:t>
            </a:r>
            <a:r>
              <a:rPr lang="zh-CN" altLang="en-US" b="1" kern="0" dirty="0">
                <a:solidFill>
                  <a:srgbClr val="FF3300"/>
                </a:solidFill>
                <a:latin typeface="楷体_GB2312" pitchFamily="49" charset="-122"/>
                <a:ea typeface="楷体_GB2312" pitchFamily="49" charset="-122"/>
              </a:rPr>
              <a:t>等</a:t>
            </a:r>
            <a:r>
              <a:rPr lang="zh-CN" altLang="en-US" b="1" kern="0" dirty="0">
                <a:solidFill>
                  <a:srgbClr val="FF3300"/>
                </a:solidFill>
                <a:latin typeface="Arial" panose="020B0604020202020204" pitchFamily="34" charset="0"/>
                <a:ea typeface="楷体_GB2312" pitchFamily="49" charset="-122"/>
              </a:rPr>
              <a:t>”</a:t>
            </a:r>
            <a:r>
              <a:rPr lang="zh-CN" altLang="en-US" b="1" kern="0" dirty="0">
                <a:solidFill>
                  <a:srgbClr val="FF3300"/>
                </a:solidFill>
                <a:latin typeface="楷体_GB2312" pitchFamily="49" charset="-122"/>
                <a:ea typeface="楷体_GB2312" pitchFamily="49" charset="-122"/>
              </a:rPr>
              <a:t>使用与按</a:t>
            </a:r>
            <a:r>
              <a:rPr lang="zh-CN" altLang="en-US" b="1" kern="0" dirty="0">
                <a:solidFill>
                  <a:srgbClr val="FF3300"/>
                </a:solidFill>
                <a:latin typeface="Arial" panose="020B0604020202020204" pitchFamily="34" charset="0"/>
                <a:ea typeface="楷体_GB2312" pitchFamily="49" charset="-122"/>
              </a:rPr>
              <a:t>“</a:t>
            </a:r>
            <a:r>
              <a:rPr lang="zh-CN" altLang="en-US" b="1" kern="0" dirty="0">
                <a:solidFill>
                  <a:srgbClr val="FF3300"/>
                </a:solidFill>
                <a:latin typeface="楷体_GB2312" pitchFamily="49" charset="-122"/>
                <a:ea typeface="楷体_GB2312" pitchFamily="49" charset="-122"/>
              </a:rPr>
              <a:t>级</a:t>
            </a:r>
            <a:r>
              <a:rPr lang="zh-CN" altLang="en-US" b="1" kern="0" dirty="0">
                <a:solidFill>
                  <a:srgbClr val="FF3300"/>
                </a:solidFill>
                <a:latin typeface="Arial" panose="020B0604020202020204" pitchFamily="34" charset="0"/>
                <a:ea typeface="楷体_GB2312" pitchFamily="49" charset="-122"/>
              </a:rPr>
              <a:t>”</a:t>
            </a:r>
            <a:r>
              <a:rPr lang="zh-CN" altLang="en-US" b="1" kern="0" dirty="0">
                <a:solidFill>
                  <a:srgbClr val="FF3300"/>
                </a:solidFill>
                <a:latin typeface="楷体_GB2312" pitchFamily="49" charset="-122"/>
                <a:ea typeface="楷体_GB2312" pitchFamily="49" charset="-122"/>
              </a:rPr>
              <a:t>使用</a:t>
            </a:r>
            <a:endParaRPr lang="zh-CN" altLang="en-US" b="1" kern="0" dirty="0">
              <a:solidFill>
                <a:srgbClr val="FF3300"/>
              </a:solidFill>
              <a:latin typeface="楷体_GB2312" pitchFamily="49" charset="-122"/>
              <a:ea typeface="楷体_GB2312" pitchFamily="49" charset="-122"/>
            </a:endParaRPr>
          </a:p>
          <a:p>
            <a:pPr lvl="1" eaLnBrk="1" hangingPunct="1">
              <a:lnSpc>
                <a:spcPct val="150000"/>
              </a:lnSpc>
              <a:spcBef>
                <a:spcPts val="600"/>
              </a:spcBef>
              <a:buFont typeface="Wingdings" panose="05000000000000000000" pitchFamily="2" charset="2"/>
              <a:buChar char="ü"/>
            </a:pPr>
            <a:r>
              <a:rPr lang="zh-CN" altLang="en-US" sz="2400" kern="0" dirty="0">
                <a:latin typeface="楷体_GB2312" pitchFamily="49" charset="-122"/>
                <a:ea typeface="楷体_GB2312" pitchFamily="49" charset="-122"/>
              </a:rPr>
              <a:t> </a:t>
            </a:r>
            <a:r>
              <a:rPr lang="zh-CN" altLang="en-US" kern="0" dirty="0">
                <a:latin typeface="楷体_GB2312" pitchFamily="49" charset="-122"/>
                <a:ea typeface="楷体_GB2312" pitchFamily="49" charset="-122"/>
              </a:rPr>
              <a:t>量块按</a:t>
            </a:r>
            <a:r>
              <a:rPr lang="zh-CN" altLang="en-US" kern="0" dirty="0">
                <a:latin typeface="Arial" panose="020B0604020202020204" pitchFamily="34" charset="0"/>
                <a:ea typeface="楷体_GB2312" pitchFamily="49" charset="-122"/>
              </a:rPr>
              <a:t>“</a:t>
            </a:r>
            <a:r>
              <a:rPr lang="zh-CN" altLang="en-US" kern="0" dirty="0">
                <a:latin typeface="楷体_GB2312" pitchFamily="49" charset="-122"/>
                <a:ea typeface="楷体_GB2312" pitchFamily="49" charset="-122"/>
              </a:rPr>
              <a:t>级</a:t>
            </a:r>
            <a:r>
              <a:rPr lang="zh-CN" altLang="en-US" kern="0" dirty="0">
                <a:latin typeface="Arial" panose="020B0604020202020204" pitchFamily="34" charset="0"/>
                <a:ea typeface="楷体_GB2312" pitchFamily="49" charset="-122"/>
              </a:rPr>
              <a:t>”</a:t>
            </a:r>
            <a:r>
              <a:rPr lang="zh-CN" altLang="en-US" kern="0" dirty="0">
                <a:latin typeface="楷体_GB2312" pitchFamily="49" charset="-122"/>
                <a:ea typeface="楷体_GB2312" pitchFamily="49" charset="-122"/>
              </a:rPr>
              <a:t>使用时，应以量块的</a:t>
            </a:r>
            <a:r>
              <a:rPr lang="zh-CN" altLang="en-US" b="1" kern="0" dirty="0">
                <a:solidFill>
                  <a:srgbClr val="C00000"/>
                </a:solidFill>
                <a:latin typeface="楷体_GB2312" pitchFamily="49" charset="-122"/>
                <a:ea typeface="楷体_GB2312" pitchFamily="49" charset="-122"/>
              </a:rPr>
              <a:t>标称长度作为工作尺寸</a:t>
            </a:r>
            <a:r>
              <a:rPr lang="zh-CN" altLang="en-US" kern="0" dirty="0">
                <a:latin typeface="楷体_GB2312" pitchFamily="49" charset="-122"/>
                <a:ea typeface="楷体_GB2312" pitchFamily="49" charset="-122"/>
              </a:rPr>
              <a:t>，包含制造误差。</a:t>
            </a:r>
            <a:endParaRPr lang="en-US" altLang="zh-CN" kern="0" dirty="0">
              <a:latin typeface="楷体_GB2312" pitchFamily="49" charset="-122"/>
              <a:ea typeface="楷体_GB2312" pitchFamily="49" charset="-122"/>
            </a:endParaRPr>
          </a:p>
          <a:p>
            <a:pPr lvl="1" eaLnBrk="1" hangingPunct="1">
              <a:lnSpc>
                <a:spcPct val="150000"/>
              </a:lnSpc>
              <a:spcBef>
                <a:spcPts val="600"/>
              </a:spcBef>
              <a:buFont typeface="Wingdings" panose="05000000000000000000" pitchFamily="2" charset="2"/>
              <a:buChar char="ü"/>
            </a:pPr>
            <a:r>
              <a:rPr lang="zh-CN" altLang="en-US" kern="0" dirty="0">
                <a:latin typeface="楷体_GB2312" pitchFamily="49" charset="-122"/>
                <a:ea typeface="楷体_GB2312" pitchFamily="49" charset="-122"/>
              </a:rPr>
              <a:t>量块按</a:t>
            </a:r>
            <a:r>
              <a:rPr lang="zh-CN" altLang="en-US" kern="0" dirty="0">
                <a:latin typeface="Arial" panose="020B0604020202020204" pitchFamily="34" charset="0"/>
                <a:ea typeface="楷体_GB2312" pitchFamily="49" charset="-122"/>
              </a:rPr>
              <a:t>“</a:t>
            </a:r>
            <a:r>
              <a:rPr lang="zh-CN" altLang="en-US" kern="0" dirty="0">
                <a:latin typeface="楷体_GB2312" pitchFamily="49" charset="-122"/>
                <a:ea typeface="楷体_GB2312" pitchFamily="49" charset="-122"/>
              </a:rPr>
              <a:t>等</a:t>
            </a:r>
            <a:r>
              <a:rPr lang="zh-CN" altLang="en-US" kern="0" dirty="0">
                <a:latin typeface="Arial" panose="020B0604020202020204" pitchFamily="34" charset="0"/>
                <a:ea typeface="楷体_GB2312" pitchFamily="49" charset="-122"/>
              </a:rPr>
              <a:t>”</a:t>
            </a:r>
            <a:r>
              <a:rPr lang="zh-CN" altLang="en-US" kern="0" dirty="0">
                <a:latin typeface="楷体_GB2312" pitchFamily="49" charset="-122"/>
                <a:ea typeface="楷体_GB2312" pitchFamily="49" charset="-122"/>
              </a:rPr>
              <a:t>使用时，以检定给出的</a:t>
            </a:r>
            <a:r>
              <a:rPr lang="zh-CN" altLang="en-US" b="1" kern="0" dirty="0">
                <a:solidFill>
                  <a:srgbClr val="C00000"/>
                </a:solidFill>
                <a:latin typeface="楷体_GB2312" pitchFamily="49" charset="-122"/>
                <a:ea typeface="楷体_GB2312" pitchFamily="49" charset="-122"/>
              </a:rPr>
              <a:t>量块中心长度的实际尺寸作为工作尺寸，</a:t>
            </a:r>
            <a:r>
              <a:rPr lang="zh-CN" altLang="en-US" kern="0" dirty="0">
                <a:latin typeface="楷体_GB2312" pitchFamily="49" charset="-122"/>
                <a:ea typeface="楷体_GB2312" pitchFamily="49" charset="-122"/>
              </a:rPr>
              <a:t>排除制造误差的影响，仅包含检定的测量误差。</a:t>
            </a:r>
            <a:endParaRPr lang="en-US" altLang="zh-CN" kern="0" dirty="0">
              <a:latin typeface="楷体_GB2312" pitchFamily="49" charset="-122"/>
              <a:ea typeface="楷体_GB2312" pitchFamily="49" charset="-122"/>
            </a:endParaRPr>
          </a:p>
          <a:p>
            <a:pPr lvl="1" eaLnBrk="1" hangingPunct="1">
              <a:lnSpc>
                <a:spcPct val="150000"/>
              </a:lnSpc>
              <a:spcBef>
                <a:spcPts val="600"/>
              </a:spcBef>
              <a:buFont typeface="Wingdings" panose="05000000000000000000" pitchFamily="2" charset="2"/>
              <a:buChar char="ü"/>
            </a:pPr>
            <a:r>
              <a:rPr lang="zh-CN" altLang="en-US" sz="3200" b="1" kern="0" dirty="0">
                <a:solidFill>
                  <a:srgbClr val="7030A0"/>
                </a:solidFill>
                <a:latin typeface="楷体_GB2312" pitchFamily="49" charset="-122"/>
                <a:ea typeface="楷体_GB2312" pitchFamily="49" charset="-122"/>
              </a:rPr>
              <a:t>量块按</a:t>
            </a:r>
            <a:r>
              <a:rPr lang="zh-CN" altLang="en-US" sz="3200" b="1" kern="0" dirty="0">
                <a:solidFill>
                  <a:srgbClr val="7030A0"/>
                </a:solidFill>
                <a:latin typeface="Arial" panose="020B0604020202020204" pitchFamily="34" charset="0"/>
                <a:ea typeface="楷体_GB2312" pitchFamily="49" charset="-122"/>
              </a:rPr>
              <a:t>“</a:t>
            </a:r>
            <a:r>
              <a:rPr lang="zh-CN" altLang="en-US" sz="3200" b="1" kern="0" dirty="0">
                <a:solidFill>
                  <a:srgbClr val="7030A0"/>
                </a:solidFill>
                <a:latin typeface="楷体_GB2312" pitchFamily="49" charset="-122"/>
                <a:ea typeface="楷体_GB2312" pitchFamily="49" charset="-122"/>
              </a:rPr>
              <a:t>等</a:t>
            </a:r>
            <a:r>
              <a:rPr lang="zh-CN" altLang="en-US" sz="3200" b="1" kern="0" dirty="0">
                <a:solidFill>
                  <a:srgbClr val="7030A0"/>
                </a:solidFill>
                <a:latin typeface="Arial" panose="020B0604020202020204" pitchFamily="34" charset="0"/>
                <a:ea typeface="楷体_GB2312" pitchFamily="49" charset="-122"/>
              </a:rPr>
              <a:t>”</a:t>
            </a:r>
            <a:r>
              <a:rPr lang="zh-CN" altLang="en-US" sz="3200" b="1" kern="0" dirty="0">
                <a:solidFill>
                  <a:srgbClr val="7030A0"/>
                </a:solidFill>
                <a:latin typeface="楷体_GB2312" pitchFamily="49" charset="-122"/>
                <a:ea typeface="楷体_GB2312" pitchFamily="49" charset="-122"/>
              </a:rPr>
              <a:t>使用的测量精度比量块按</a:t>
            </a:r>
            <a:r>
              <a:rPr lang="zh-CN" altLang="en-US" sz="3200" b="1" kern="0" dirty="0">
                <a:solidFill>
                  <a:srgbClr val="7030A0"/>
                </a:solidFill>
                <a:latin typeface="Arial" panose="020B0604020202020204" pitchFamily="34" charset="0"/>
                <a:ea typeface="楷体_GB2312" pitchFamily="49" charset="-122"/>
              </a:rPr>
              <a:t>“</a:t>
            </a:r>
            <a:r>
              <a:rPr lang="zh-CN" altLang="en-US" sz="3200" b="1" kern="0" dirty="0">
                <a:solidFill>
                  <a:srgbClr val="7030A0"/>
                </a:solidFill>
                <a:latin typeface="楷体_GB2312" pitchFamily="49" charset="-122"/>
                <a:ea typeface="楷体_GB2312" pitchFamily="49" charset="-122"/>
              </a:rPr>
              <a:t>级</a:t>
            </a:r>
            <a:r>
              <a:rPr lang="zh-CN" altLang="en-US" sz="3200" b="1" kern="0" dirty="0">
                <a:solidFill>
                  <a:srgbClr val="7030A0"/>
                </a:solidFill>
                <a:latin typeface="Arial" panose="020B0604020202020204" pitchFamily="34" charset="0"/>
                <a:ea typeface="楷体_GB2312" pitchFamily="49" charset="-122"/>
              </a:rPr>
              <a:t>”</a:t>
            </a:r>
            <a:r>
              <a:rPr lang="zh-CN" altLang="en-US" sz="3200" b="1" kern="0" dirty="0">
                <a:solidFill>
                  <a:srgbClr val="7030A0"/>
                </a:solidFill>
                <a:latin typeface="楷体_GB2312" pitchFamily="49" charset="-122"/>
                <a:ea typeface="楷体_GB2312" pitchFamily="49" charset="-122"/>
              </a:rPr>
              <a:t>使用时高。</a:t>
            </a:r>
            <a:endParaRPr lang="zh-CN" altLang="en-US" sz="3200" b="1" kern="0" dirty="0">
              <a:solidFill>
                <a:srgbClr val="7030A0"/>
              </a:solidFill>
              <a:latin typeface="楷体_GB2312" pitchFamily="49" charset="-122"/>
              <a:ea typeface="楷体_GB2312" pitchFamily="49" charset="-122"/>
            </a:endParaRPr>
          </a:p>
        </p:txBody>
      </p:sp>
      <p:sp>
        <p:nvSpPr>
          <p:cNvPr id="5"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2 </a:t>
            </a:r>
            <a:r>
              <a:rPr lang="zh-CN" altLang="en-US" kern="0" dirty="0">
                <a:latin typeface="方正隶书简体" panose="03000509000000000000" pitchFamily="2" charset="-122"/>
                <a:ea typeface="方正隶书简体" panose="03000509000000000000" pitchFamily="2" charset="-122"/>
              </a:rPr>
              <a:t>长度量值的传递</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 calcmode="lin" valueType="num">
                                      <p:cBhvr additive="base">
                                        <p:cTn id="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anim calcmode="lin" valueType="num">
                                      <p:cBhvr additive="base">
                                        <p:cTn id="1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anim calcmode="lin" valueType="num">
                                      <p:cBhvr additive="base">
                                        <p:cTn id="19"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181337" y="1529606"/>
            <a:ext cx="11208152" cy="1411802"/>
          </a:xfrm>
        </p:spPr>
        <p:txBody>
          <a:bodyPr/>
          <a:lstStyle/>
          <a:p>
            <a:pPr marL="0" indent="0" algn="just">
              <a:lnSpc>
                <a:spcPct val="150000"/>
              </a:lnSpc>
              <a:buNone/>
            </a:pPr>
            <a:r>
              <a:rPr lang="zh-CN" altLang="en-US" sz="2800" dirty="0">
                <a:solidFill>
                  <a:srgbClr val="000000"/>
                </a:solidFill>
                <a:latin typeface="Times New Roman" panose="02020603050405020304" pitchFamily="18" charset="0"/>
              </a:rPr>
              <a:t>量块是按成套生产的，根据</a:t>
            </a:r>
            <a:r>
              <a:rPr lang="en-US" altLang="zh-CN" sz="2800" dirty="0">
                <a:solidFill>
                  <a:srgbClr val="000000"/>
                </a:solidFill>
              </a:rPr>
              <a:t>GB6093-85</a:t>
            </a:r>
            <a:r>
              <a:rPr lang="zh-CN" altLang="en-US" sz="2800" dirty="0">
                <a:solidFill>
                  <a:srgbClr val="000000"/>
                </a:solidFill>
                <a:latin typeface="Times New Roman" panose="02020603050405020304" pitchFamily="18" charset="0"/>
              </a:rPr>
              <a:t>，量块共有</a:t>
            </a:r>
            <a:r>
              <a:rPr lang="zh-CN" altLang="en-US" sz="2800" dirty="0">
                <a:solidFill>
                  <a:srgbClr val="000000"/>
                </a:solidFill>
              </a:rPr>
              <a:t>17</a:t>
            </a:r>
            <a:r>
              <a:rPr lang="zh-CN" altLang="en-US" sz="2800" dirty="0">
                <a:solidFill>
                  <a:srgbClr val="000000"/>
                </a:solidFill>
                <a:latin typeface="Times New Roman" panose="02020603050405020304" pitchFamily="18" charset="0"/>
              </a:rPr>
              <a:t>种套别，其每套数目为</a:t>
            </a:r>
            <a:r>
              <a:rPr lang="zh-CN" altLang="en-US" sz="2800" dirty="0">
                <a:solidFill>
                  <a:srgbClr val="000000"/>
                </a:solidFill>
              </a:rPr>
              <a:t>91</a:t>
            </a:r>
            <a:r>
              <a:rPr lang="zh-CN" altLang="en-US" sz="2800" dirty="0">
                <a:solidFill>
                  <a:srgbClr val="000000"/>
                </a:solidFill>
                <a:latin typeface="Times New Roman" panose="02020603050405020304" pitchFamily="18" charset="0"/>
              </a:rPr>
              <a:t>、</a:t>
            </a:r>
            <a:r>
              <a:rPr lang="zh-CN" altLang="en-US" sz="2800" dirty="0">
                <a:solidFill>
                  <a:srgbClr val="000000"/>
                </a:solidFill>
              </a:rPr>
              <a:t>83</a:t>
            </a:r>
            <a:r>
              <a:rPr lang="zh-CN" altLang="en-US" sz="2800" dirty="0">
                <a:solidFill>
                  <a:srgbClr val="000000"/>
                </a:solidFill>
                <a:latin typeface="Times New Roman" panose="02020603050405020304" pitchFamily="18" charset="0"/>
              </a:rPr>
              <a:t>、</a:t>
            </a:r>
            <a:r>
              <a:rPr lang="zh-CN" altLang="en-US" sz="2800" dirty="0">
                <a:solidFill>
                  <a:srgbClr val="000000"/>
                </a:solidFill>
              </a:rPr>
              <a:t>46</a:t>
            </a:r>
            <a:r>
              <a:rPr lang="zh-CN" altLang="en-US" sz="2800" dirty="0">
                <a:solidFill>
                  <a:srgbClr val="000000"/>
                </a:solidFill>
                <a:latin typeface="Times New Roman" panose="02020603050405020304" pitchFamily="18" charset="0"/>
              </a:rPr>
              <a:t>、</a:t>
            </a:r>
            <a:r>
              <a:rPr lang="zh-CN" altLang="en-US" sz="2800" dirty="0">
                <a:solidFill>
                  <a:srgbClr val="000000"/>
                </a:solidFill>
              </a:rPr>
              <a:t>38</a:t>
            </a:r>
            <a:r>
              <a:rPr lang="zh-CN" altLang="en-US" sz="2800" dirty="0">
                <a:solidFill>
                  <a:srgbClr val="000000"/>
                </a:solidFill>
                <a:latin typeface="Times New Roman" panose="02020603050405020304" pitchFamily="18" charset="0"/>
              </a:rPr>
              <a:t>、</a:t>
            </a:r>
            <a:r>
              <a:rPr lang="zh-CN" altLang="en-US" sz="2800" dirty="0">
                <a:solidFill>
                  <a:srgbClr val="000000"/>
                </a:solidFill>
              </a:rPr>
              <a:t>10</a:t>
            </a:r>
            <a:r>
              <a:rPr lang="zh-CN" altLang="en-US" sz="2800" dirty="0">
                <a:solidFill>
                  <a:srgbClr val="000000"/>
                </a:solidFill>
                <a:latin typeface="Times New Roman" panose="02020603050405020304" pitchFamily="18" charset="0"/>
              </a:rPr>
              <a:t>、</a:t>
            </a:r>
            <a:r>
              <a:rPr lang="zh-CN" altLang="en-US" sz="2800" dirty="0">
                <a:solidFill>
                  <a:srgbClr val="000000"/>
                </a:solidFill>
              </a:rPr>
              <a:t>8</a:t>
            </a:r>
            <a:r>
              <a:rPr lang="zh-CN" altLang="en-US" sz="2800" dirty="0">
                <a:solidFill>
                  <a:srgbClr val="000000"/>
                </a:solidFill>
                <a:latin typeface="Times New Roman" panose="02020603050405020304" pitchFamily="18" charset="0"/>
              </a:rPr>
              <a:t>、</a:t>
            </a:r>
            <a:r>
              <a:rPr lang="zh-CN" altLang="en-US" sz="2800" dirty="0">
                <a:solidFill>
                  <a:srgbClr val="000000"/>
                </a:solidFill>
              </a:rPr>
              <a:t>6</a:t>
            </a:r>
            <a:r>
              <a:rPr lang="zh-CN" altLang="en-US" sz="2800" dirty="0">
                <a:solidFill>
                  <a:srgbClr val="000000"/>
                </a:solidFill>
                <a:latin typeface="Times New Roman" panose="02020603050405020304" pitchFamily="18" charset="0"/>
              </a:rPr>
              <a:t>、</a:t>
            </a:r>
            <a:r>
              <a:rPr lang="zh-CN" altLang="en-US" sz="2800" dirty="0">
                <a:solidFill>
                  <a:srgbClr val="000000"/>
                </a:solidFill>
              </a:rPr>
              <a:t>5</a:t>
            </a:r>
            <a:r>
              <a:rPr lang="zh-CN" altLang="en-US" sz="2800" dirty="0">
                <a:solidFill>
                  <a:srgbClr val="000000"/>
                </a:solidFill>
                <a:latin typeface="Times New Roman" panose="02020603050405020304" pitchFamily="18" charset="0"/>
              </a:rPr>
              <a:t>等。</a:t>
            </a:r>
            <a:endParaRPr lang="zh-CN" altLang="en-US" sz="2800" dirty="0"/>
          </a:p>
        </p:txBody>
      </p:sp>
      <p:graphicFrame>
        <p:nvGraphicFramePr>
          <p:cNvPr id="6" name="Group 28"/>
          <p:cNvGraphicFramePr/>
          <p:nvPr/>
        </p:nvGraphicFramePr>
        <p:xfrm>
          <a:off x="1852247" y="3636378"/>
          <a:ext cx="8322067" cy="3130189"/>
        </p:xfrm>
        <a:graphic>
          <a:graphicData uri="http://schemas.openxmlformats.org/drawingml/2006/table">
            <a:tbl>
              <a:tblPr/>
              <a:tblGrid>
                <a:gridCol w="3125055"/>
                <a:gridCol w="2150724"/>
                <a:gridCol w="3046288"/>
              </a:tblGrid>
              <a:tr h="42609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dirty="0">
                          <a:ln>
                            <a:noFill/>
                          </a:ln>
                          <a:solidFill>
                            <a:srgbClr val="C00000"/>
                          </a:solidFill>
                          <a:effectLst/>
                          <a:latin typeface="楷体_GB2312" pitchFamily="49" charset="-122"/>
                          <a:ea typeface="楷体_GB2312" pitchFamily="49" charset="-122"/>
                        </a:rPr>
                        <a:t>尺寸范围（</a:t>
                      </a: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mm</a:t>
                      </a:r>
                      <a:r>
                        <a:rPr kumimoji="0" lang="zh-CN" altLang="en-US" sz="2000" b="1" i="0" u="none" strike="noStrike" cap="none" normalizeH="0" baseline="0" dirty="0">
                          <a:ln>
                            <a:noFill/>
                          </a:ln>
                          <a:solidFill>
                            <a:srgbClr val="C00000"/>
                          </a:solidFill>
                          <a:effectLst/>
                          <a:latin typeface="楷体_GB2312" pitchFamily="49" charset="-122"/>
                          <a:ea typeface="楷体_GB2312" pitchFamily="49" charset="-122"/>
                        </a:rPr>
                        <a:t>）</a:t>
                      </a:r>
                      <a:endParaRPr kumimoji="0" lang="zh-CN" altLang="en-US" sz="2000" b="1" i="0" u="none" strike="noStrike" cap="none" normalizeH="0" baseline="0" dirty="0">
                        <a:ln>
                          <a:noFill/>
                        </a:ln>
                        <a:solidFill>
                          <a:srgbClr val="C00000"/>
                        </a:solidFill>
                        <a:effectLst/>
                        <a:latin typeface="楷体_GB2312" pitchFamily="49" charset="-122"/>
                        <a:ea typeface="楷体_GB2312" pitchFamily="49" charset="-122"/>
                      </a:endParaRP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C00000"/>
                          </a:solidFill>
                          <a:effectLst/>
                          <a:latin typeface="楷体_GB2312" pitchFamily="49" charset="-122"/>
                          <a:ea typeface="楷体_GB2312" pitchFamily="49" charset="-122"/>
                        </a:rPr>
                        <a:t>间隔（</a:t>
                      </a:r>
                      <a:r>
                        <a:rPr kumimoji="0" lang="en-US" altLang="zh-CN" sz="2000" b="1" i="0" u="none" strike="noStrike" cap="none" normalizeH="0" baseline="0">
                          <a:ln>
                            <a:noFill/>
                          </a:ln>
                          <a:solidFill>
                            <a:srgbClr val="C00000"/>
                          </a:solidFill>
                          <a:effectLst/>
                          <a:latin typeface="楷体_GB2312" pitchFamily="49" charset="-122"/>
                          <a:ea typeface="楷体_GB2312" pitchFamily="49" charset="-122"/>
                        </a:rPr>
                        <a:t>mm</a:t>
                      </a:r>
                      <a:r>
                        <a:rPr kumimoji="0" lang="zh-CN" altLang="en-US" sz="2000" b="1" i="0" u="none" strike="noStrike" cap="none" normalizeH="0" baseline="0">
                          <a:ln>
                            <a:noFill/>
                          </a:ln>
                          <a:solidFill>
                            <a:srgbClr val="C00000"/>
                          </a:solidFill>
                          <a:effectLst/>
                          <a:latin typeface="楷体_GB2312" pitchFamily="49" charset="-122"/>
                          <a:ea typeface="楷体_GB2312" pitchFamily="49" charset="-122"/>
                        </a:rPr>
                        <a:t>）</a:t>
                      </a:r>
                      <a:endParaRPr kumimoji="0" lang="zh-CN" altLang="en-US" sz="2000" b="1" i="0" u="none" strike="noStrike" cap="none" normalizeH="0" baseline="0">
                        <a:ln>
                          <a:noFill/>
                        </a:ln>
                        <a:solidFill>
                          <a:srgbClr val="C00000"/>
                        </a:solidFill>
                        <a:effectLst/>
                        <a:latin typeface="楷体_GB2312" pitchFamily="49" charset="-122"/>
                        <a:ea typeface="楷体_GB2312" pitchFamily="49" charset="-122"/>
                      </a:endParaRP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1" i="0" u="none" strike="noStrike" cap="none" normalizeH="0" baseline="0">
                          <a:ln>
                            <a:noFill/>
                          </a:ln>
                          <a:solidFill>
                            <a:srgbClr val="C00000"/>
                          </a:solidFill>
                          <a:effectLst/>
                          <a:latin typeface="楷体_GB2312" pitchFamily="49" charset="-122"/>
                          <a:ea typeface="楷体_GB2312" pitchFamily="49" charset="-122"/>
                        </a:rPr>
                        <a:t>小计（块）</a:t>
                      </a:r>
                      <a:endParaRPr kumimoji="0" lang="zh-CN" altLang="en-US" sz="2000" b="1" i="0" u="none" strike="noStrike" cap="none" normalizeH="0" baseline="0">
                        <a:ln>
                          <a:noFill/>
                        </a:ln>
                        <a:solidFill>
                          <a:srgbClr val="C00000"/>
                        </a:solidFill>
                        <a:effectLst/>
                        <a:latin typeface="楷体_GB2312" pitchFamily="49" charset="-122"/>
                        <a:ea typeface="楷体_GB2312" pitchFamily="49" charset="-122"/>
                      </a:endParaRP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70409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1.01</a:t>
                      </a:r>
                      <a:r>
                        <a:rPr kumimoji="0" lang="zh-CN" altLang="en-US" sz="2000" b="1" i="0" u="none" strike="noStrike" cap="none" normalizeH="0" baseline="0" dirty="0">
                          <a:ln>
                            <a:noFill/>
                          </a:ln>
                          <a:solidFill>
                            <a:srgbClr val="C00000"/>
                          </a:solidFill>
                          <a:effectLst/>
                          <a:latin typeface="楷体_GB2312" pitchFamily="49" charset="-122"/>
                          <a:ea typeface="楷体_GB2312" pitchFamily="49" charset="-122"/>
                        </a:rPr>
                        <a:t>～</a:t>
                      </a: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1.49</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1.5</a:t>
                      </a:r>
                      <a:r>
                        <a:rPr kumimoji="0" lang="zh-CN" altLang="en-US" sz="2000" b="1" i="0" u="none" strike="noStrike" cap="none" normalizeH="0" baseline="0" dirty="0">
                          <a:ln>
                            <a:noFill/>
                          </a:ln>
                          <a:solidFill>
                            <a:srgbClr val="C00000"/>
                          </a:solidFill>
                          <a:effectLst/>
                          <a:latin typeface="楷体_GB2312" pitchFamily="49" charset="-122"/>
                          <a:ea typeface="楷体_GB2312" pitchFamily="49" charset="-122"/>
                        </a:rPr>
                        <a:t>～</a:t>
                      </a: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1.9</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2.0</a:t>
                      </a:r>
                      <a:r>
                        <a:rPr kumimoji="0" lang="zh-CN" altLang="en-US" sz="2000" b="1" i="0" u="none" strike="noStrike" cap="none" normalizeH="0" baseline="0" dirty="0">
                          <a:ln>
                            <a:noFill/>
                          </a:ln>
                          <a:solidFill>
                            <a:srgbClr val="C00000"/>
                          </a:solidFill>
                          <a:effectLst/>
                          <a:latin typeface="楷体_GB2312" pitchFamily="49" charset="-122"/>
                          <a:ea typeface="楷体_GB2312" pitchFamily="49" charset="-122"/>
                        </a:rPr>
                        <a:t>～</a:t>
                      </a: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9.5</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10</a:t>
                      </a:r>
                      <a:r>
                        <a:rPr kumimoji="0" lang="zh-CN" altLang="en-US" sz="2000" b="1" i="0" u="none" strike="noStrike" cap="none" normalizeH="0" baseline="0" dirty="0">
                          <a:ln>
                            <a:noFill/>
                          </a:ln>
                          <a:solidFill>
                            <a:srgbClr val="C00000"/>
                          </a:solidFill>
                          <a:effectLst/>
                          <a:latin typeface="楷体_GB2312" pitchFamily="49" charset="-122"/>
                          <a:ea typeface="楷体_GB2312" pitchFamily="49" charset="-122"/>
                        </a:rPr>
                        <a:t>～</a:t>
                      </a: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100</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0.5</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1.005</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0.01</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0.1</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0.5</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10</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49</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5</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16</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10</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rPr>
                        <a:t>1</a:t>
                      </a:r>
                      <a:endParaRPr kumimoji="0" lang="en-US" altLang="zh-CN" sz="2000" b="1" i="0" u="none" strike="noStrike" cap="none" normalizeH="0" baseline="0" dirty="0">
                        <a:ln>
                          <a:noFill/>
                        </a:ln>
                        <a:solidFill>
                          <a:srgbClr val="C00000"/>
                        </a:solidFill>
                        <a:effectLst/>
                        <a:latin typeface="楷体_GB2312" pitchFamily="49" charset="-122"/>
                        <a:ea typeface="楷体_GB2312" pitchFamily="49" charset="-122"/>
                      </a:endParaRP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7" name="Rectangle 29"/>
          <p:cNvSpPr>
            <a:spLocks noChangeArrowheads="1"/>
          </p:cNvSpPr>
          <p:nvPr/>
        </p:nvSpPr>
        <p:spPr bwMode="auto">
          <a:xfrm>
            <a:off x="1852247" y="3205024"/>
            <a:ext cx="8322067" cy="360452"/>
          </a:xfrm>
          <a:prstGeom prst="rect">
            <a:avLst/>
          </a:prstGeom>
          <a:solidFill>
            <a:schemeClr val="accent3">
              <a:lumMod val="20000"/>
              <a:lumOff val="80000"/>
            </a:schemeClr>
          </a:solidFill>
          <a:ln>
            <a:noFill/>
          </a:ln>
        </p:spPr>
        <p:txBody>
          <a:bodyPr/>
          <a:lstStyle>
            <a:lvl1pPr marL="342900" indent="-34290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algn="ctr" eaLnBrk="1" hangingPunct="1">
              <a:spcBef>
                <a:spcPct val="20000"/>
              </a:spcBef>
              <a:buClr>
                <a:schemeClr val="hlink"/>
              </a:buClr>
              <a:buSzPct val="70000"/>
              <a:buFont typeface="Wingdings" panose="05000000000000000000" pitchFamily="2" charset="2"/>
              <a:buNone/>
            </a:pPr>
            <a:r>
              <a:rPr lang="en-US" altLang="zh-CN" sz="2400" b="1" dirty="0">
                <a:solidFill>
                  <a:schemeClr val="accent2">
                    <a:lumMod val="75000"/>
                  </a:schemeClr>
                </a:solidFill>
                <a:latin typeface="楷体_GB2312" pitchFamily="49" charset="-122"/>
                <a:ea typeface="楷体_GB2312" pitchFamily="49" charset="-122"/>
              </a:rPr>
              <a:t>83</a:t>
            </a:r>
            <a:r>
              <a:rPr lang="zh-CN" altLang="en-US" sz="2400" b="1" dirty="0">
                <a:solidFill>
                  <a:schemeClr val="accent2">
                    <a:lumMod val="75000"/>
                  </a:schemeClr>
                </a:solidFill>
                <a:latin typeface="楷体_GB2312" pitchFamily="49" charset="-122"/>
                <a:ea typeface="楷体_GB2312" pitchFamily="49" charset="-122"/>
              </a:rPr>
              <a:t>块一套的量块组成</a:t>
            </a:r>
            <a:endParaRPr lang="zh-CN" altLang="en-US" sz="2400" b="1" dirty="0">
              <a:solidFill>
                <a:schemeClr val="accent2">
                  <a:lumMod val="75000"/>
                </a:schemeClr>
              </a:solidFill>
              <a:latin typeface="楷体_GB2312" pitchFamily="49" charset="-122"/>
              <a:ea typeface="楷体_GB2312" pitchFamily="49" charset="-122"/>
            </a:endParaRPr>
          </a:p>
        </p:txBody>
      </p:sp>
      <p:sp>
        <p:nvSpPr>
          <p:cNvPr id="8" name="Rectangle 3"/>
          <p:cNvSpPr txBox="1">
            <a:spLocks noChangeArrowheads="1"/>
          </p:cNvSpPr>
          <p:nvPr/>
        </p:nvSpPr>
        <p:spPr bwMode="auto">
          <a:xfrm>
            <a:off x="181337" y="920006"/>
            <a:ext cx="8305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ü"/>
            </a:pPr>
            <a:r>
              <a:rPr lang="zh-CN" altLang="en-US" u="sng" kern="0" dirty="0">
                <a:solidFill>
                  <a:srgbClr val="C00000"/>
                </a:solidFill>
                <a:latin typeface="Times New Roman" panose="02020603050405020304" pitchFamily="18" charset="0"/>
              </a:rPr>
              <a:t>量块的组合使用</a:t>
            </a:r>
            <a:endParaRPr lang="zh-CN" altLang="en-US" kern="0" dirty="0"/>
          </a:p>
        </p:txBody>
      </p:sp>
      <p:sp>
        <p:nvSpPr>
          <p:cNvPr id="9"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2 </a:t>
            </a:r>
            <a:r>
              <a:rPr lang="zh-CN" altLang="en-US" kern="0" dirty="0">
                <a:latin typeface="方正隶书简体" panose="03000509000000000000" pitchFamily="2" charset="-122"/>
                <a:ea typeface="方正隶书简体" panose="03000509000000000000" pitchFamily="2" charset="-122"/>
              </a:rPr>
              <a:t>长度量值的传递</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432949" y="1368780"/>
            <a:ext cx="5264469"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anose="05000000000000000000" pitchFamily="2" charset="2"/>
              <a:buChar char="p"/>
            </a:pPr>
            <a:r>
              <a:rPr lang="zh-CN" altLang="en-US" sz="2800" kern="0" dirty="0">
                <a:latin typeface="楷体_GB2312" pitchFamily="49" charset="-122"/>
                <a:ea typeface="楷体_GB2312" pitchFamily="49" charset="-122"/>
              </a:rPr>
              <a:t>量块组合时，为减少量块组合的累积误差，应力求使用最少的块数，一般不超过</a:t>
            </a:r>
            <a:r>
              <a:rPr lang="en-US" altLang="zh-CN" sz="2800" b="1" kern="0" dirty="0">
                <a:solidFill>
                  <a:srgbClr val="CC3300"/>
                </a:solidFill>
                <a:latin typeface="楷体_GB2312" pitchFamily="49" charset="-122"/>
                <a:ea typeface="楷体_GB2312" pitchFamily="49" charset="-122"/>
              </a:rPr>
              <a:t>4</a:t>
            </a:r>
            <a:r>
              <a:rPr lang="zh-CN" altLang="en-US" sz="2800" b="1" kern="0" dirty="0">
                <a:solidFill>
                  <a:srgbClr val="CC3300"/>
                </a:solidFill>
                <a:latin typeface="楷体_GB2312" pitchFamily="49" charset="-122"/>
                <a:ea typeface="楷体_GB2312" pitchFamily="49" charset="-122"/>
              </a:rPr>
              <a:t>块</a:t>
            </a:r>
            <a:r>
              <a:rPr lang="zh-CN" altLang="en-US" sz="2800" kern="0" dirty="0">
                <a:latin typeface="楷体_GB2312" pitchFamily="49" charset="-122"/>
                <a:ea typeface="楷体_GB2312" pitchFamily="49" charset="-122"/>
              </a:rPr>
              <a:t>。</a:t>
            </a:r>
            <a:endParaRPr lang="en-US" altLang="zh-CN" sz="2800" kern="0" dirty="0">
              <a:latin typeface="楷体_GB2312" pitchFamily="49" charset="-122"/>
              <a:ea typeface="楷体_GB2312" pitchFamily="49" charset="-122"/>
            </a:endParaRPr>
          </a:p>
          <a:p>
            <a:pPr eaLnBrk="1" hangingPunct="1">
              <a:lnSpc>
                <a:spcPct val="150000"/>
              </a:lnSpc>
              <a:buFont typeface="Wingdings" panose="05000000000000000000" pitchFamily="2" charset="2"/>
              <a:buChar char="p"/>
            </a:pPr>
            <a:endParaRPr lang="en-US" altLang="zh-CN" sz="2800" kern="0" dirty="0">
              <a:latin typeface="楷体_GB2312" pitchFamily="49" charset="-122"/>
              <a:ea typeface="楷体_GB2312" pitchFamily="49" charset="-122"/>
            </a:endParaRPr>
          </a:p>
          <a:p>
            <a:pPr eaLnBrk="1" hangingPunct="1">
              <a:lnSpc>
                <a:spcPct val="150000"/>
              </a:lnSpc>
              <a:buFont typeface="Wingdings" panose="05000000000000000000" pitchFamily="2" charset="2"/>
              <a:buChar char="p"/>
            </a:pPr>
            <a:r>
              <a:rPr lang="zh-CN" altLang="en-US" sz="2800" kern="0" dirty="0">
                <a:latin typeface="楷体_GB2312" pitchFamily="49" charset="-122"/>
                <a:ea typeface="楷体_GB2312" pitchFamily="49" charset="-122"/>
              </a:rPr>
              <a:t>组成量块时，可从消去所需工作尺寸的最小尾数开始，逐一选取。</a:t>
            </a:r>
            <a:endParaRPr lang="zh-CN" altLang="en-US" sz="2800" kern="0" dirty="0">
              <a:latin typeface="楷体_GB2312" pitchFamily="49" charset="-122"/>
              <a:ea typeface="楷体_GB2312" pitchFamily="49" charset="-122"/>
            </a:endParaRPr>
          </a:p>
        </p:txBody>
      </p:sp>
      <p:sp>
        <p:nvSpPr>
          <p:cNvPr id="10" name="Rectangle 4"/>
          <p:cNvSpPr>
            <a:spLocks noChangeArrowheads="1"/>
          </p:cNvSpPr>
          <p:nvPr/>
        </p:nvSpPr>
        <p:spPr bwMode="auto">
          <a:xfrm>
            <a:off x="6811786" y="1368780"/>
            <a:ext cx="3960812" cy="4497387"/>
          </a:xfrm>
          <a:prstGeom prst="rect">
            <a:avLst/>
          </a:prstGeom>
          <a:noFill/>
          <a:ln w="9525">
            <a:solidFill>
              <a:srgbClr val="FF6600"/>
            </a:solidFill>
            <a:miter lim="800000"/>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en-US" altLang="zh-CN" sz="2600" dirty="0">
                <a:latin typeface="楷体_GB2312" pitchFamily="49" charset="-122"/>
                <a:ea typeface="楷体_GB2312" pitchFamily="49" charset="-122"/>
              </a:rPr>
              <a:t>   38.785mm</a:t>
            </a:r>
            <a:endParaRPr lang="en-US" altLang="zh-CN" sz="2600" dirty="0">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r>
              <a:rPr lang="en-US" altLang="zh-CN" sz="2600" dirty="0">
                <a:latin typeface="楷体_GB2312" pitchFamily="49" charset="-122"/>
                <a:ea typeface="楷体_GB2312" pitchFamily="49" charset="-122"/>
              </a:rPr>
              <a:t>-</a:t>
            </a:r>
            <a:r>
              <a:rPr lang="zh-CN" altLang="en-US" sz="2600" dirty="0">
                <a:latin typeface="楷体_GB2312" pitchFamily="49" charset="-122"/>
                <a:ea typeface="楷体_GB2312" pitchFamily="49" charset="-122"/>
              </a:rPr>
              <a:t>） </a:t>
            </a:r>
            <a:r>
              <a:rPr lang="en-US" altLang="zh-CN" sz="2600" dirty="0">
                <a:latin typeface="楷体_GB2312" pitchFamily="49" charset="-122"/>
                <a:ea typeface="楷体_GB2312" pitchFamily="49" charset="-122"/>
              </a:rPr>
              <a:t>1.005mm  </a:t>
            </a:r>
            <a:r>
              <a:rPr lang="zh-CN" altLang="en-US" sz="2000" b="1" dirty="0">
                <a:solidFill>
                  <a:srgbClr val="FF3300"/>
                </a:solidFill>
                <a:latin typeface="楷体_GB2312" pitchFamily="49" charset="-122"/>
                <a:ea typeface="楷体_GB2312" pitchFamily="49" charset="-122"/>
              </a:rPr>
              <a:t>第一块量块</a:t>
            </a:r>
            <a:endParaRPr lang="zh-CN" altLang="en-US" sz="2000" b="1" dirty="0">
              <a:solidFill>
                <a:srgbClr val="FF3300"/>
              </a:solidFill>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endParaRPr lang="zh-CN" altLang="en-US" sz="1200" dirty="0">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r>
              <a:rPr lang="zh-CN" altLang="en-US" sz="2600" dirty="0">
                <a:latin typeface="楷体_GB2312" pitchFamily="49" charset="-122"/>
                <a:ea typeface="楷体_GB2312" pitchFamily="49" charset="-122"/>
              </a:rPr>
              <a:t>   </a:t>
            </a:r>
            <a:r>
              <a:rPr lang="en-US" altLang="zh-CN" sz="2600" dirty="0">
                <a:latin typeface="楷体_GB2312" pitchFamily="49" charset="-122"/>
                <a:ea typeface="楷体_GB2312" pitchFamily="49" charset="-122"/>
              </a:rPr>
              <a:t>37.780mm</a:t>
            </a:r>
            <a:endParaRPr lang="en-US" altLang="zh-CN" sz="2600" dirty="0">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r>
              <a:rPr lang="en-US" altLang="zh-CN" sz="2600" dirty="0">
                <a:latin typeface="楷体_GB2312" pitchFamily="49" charset="-122"/>
                <a:ea typeface="楷体_GB2312" pitchFamily="49" charset="-122"/>
              </a:rPr>
              <a:t>-</a:t>
            </a:r>
            <a:r>
              <a:rPr lang="zh-CN" altLang="en-US" sz="2600" dirty="0">
                <a:latin typeface="楷体_GB2312" pitchFamily="49" charset="-122"/>
                <a:ea typeface="楷体_GB2312" pitchFamily="49" charset="-122"/>
              </a:rPr>
              <a:t>） </a:t>
            </a:r>
            <a:r>
              <a:rPr lang="en-US" altLang="zh-CN" sz="2600" dirty="0">
                <a:latin typeface="楷体_GB2312" pitchFamily="49" charset="-122"/>
                <a:ea typeface="楷体_GB2312" pitchFamily="49" charset="-122"/>
              </a:rPr>
              <a:t>1.28 mm  </a:t>
            </a:r>
            <a:r>
              <a:rPr lang="zh-CN" altLang="en-US" sz="2000" b="1" dirty="0">
                <a:solidFill>
                  <a:srgbClr val="FF3300"/>
                </a:solidFill>
                <a:latin typeface="楷体_GB2312" pitchFamily="49" charset="-122"/>
                <a:ea typeface="楷体_GB2312" pitchFamily="49" charset="-122"/>
              </a:rPr>
              <a:t>第二块量块</a:t>
            </a:r>
            <a:endParaRPr lang="zh-CN" altLang="en-US" sz="2000" b="1" dirty="0">
              <a:solidFill>
                <a:srgbClr val="FF3300"/>
              </a:solidFill>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endParaRPr lang="zh-CN" altLang="en-US" sz="1200" dirty="0">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r>
              <a:rPr lang="zh-CN" altLang="en-US" sz="2600" dirty="0">
                <a:latin typeface="楷体_GB2312" pitchFamily="49" charset="-122"/>
                <a:ea typeface="楷体_GB2312" pitchFamily="49" charset="-122"/>
              </a:rPr>
              <a:t>   </a:t>
            </a:r>
            <a:r>
              <a:rPr lang="en-US" altLang="zh-CN" sz="2600" dirty="0">
                <a:latin typeface="楷体_GB2312" pitchFamily="49" charset="-122"/>
                <a:ea typeface="楷体_GB2312" pitchFamily="49" charset="-122"/>
              </a:rPr>
              <a:t>36.500mm</a:t>
            </a:r>
            <a:endParaRPr lang="en-US" altLang="zh-CN" sz="2600" dirty="0">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r>
              <a:rPr lang="en-US" altLang="zh-CN" sz="2600" dirty="0">
                <a:latin typeface="楷体_GB2312" pitchFamily="49" charset="-122"/>
                <a:ea typeface="楷体_GB2312" pitchFamily="49" charset="-122"/>
              </a:rPr>
              <a:t>-</a:t>
            </a:r>
            <a:r>
              <a:rPr lang="zh-CN" altLang="en-US" sz="2600" dirty="0">
                <a:latin typeface="楷体_GB2312" pitchFamily="49" charset="-122"/>
                <a:ea typeface="楷体_GB2312" pitchFamily="49" charset="-122"/>
              </a:rPr>
              <a:t>） </a:t>
            </a:r>
            <a:r>
              <a:rPr lang="en-US" altLang="zh-CN" sz="2600" dirty="0">
                <a:latin typeface="楷体_GB2312" pitchFamily="49" charset="-122"/>
                <a:ea typeface="楷体_GB2312" pitchFamily="49" charset="-122"/>
              </a:rPr>
              <a:t>6.5  mm  </a:t>
            </a:r>
            <a:r>
              <a:rPr lang="zh-CN" altLang="en-US" sz="2000" b="1" dirty="0">
                <a:solidFill>
                  <a:srgbClr val="FF3300"/>
                </a:solidFill>
                <a:latin typeface="楷体_GB2312" pitchFamily="49" charset="-122"/>
                <a:ea typeface="楷体_GB2312" pitchFamily="49" charset="-122"/>
              </a:rPr>
              <a:t>第三块量块</a:t>
            </a:r>
            <a:endParaRPr lang="zh-CN" altLang="en-US" sz="2000" b="1" dirty="0">
              <a:solidFill>
                <a:srgbClr val="FF3300"/>
              </a:solidFill>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endParaRPr lang="zh-CN" altLang="en-US" sz="1200" dirty="0">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r>
              <a:rPr lang="zh-CN" altLang="en-US" sz="2600" dirty="0">
                <a:latin typeface="楷体_GB2312" pitchFamily="49" charset="-122"/>
                <a:ea typeface="楷体_GB2312" pitchFamily="49" charset="-122"/>
              </a:rPr>
              <a:t>   </a:t>
            </a:r>
            <a:r>
              <a:rPr lang="en-US" altLang="zh-CN" sz="2600" dirty="0">
                <a:latin typeface="楷体_GB2312" pitchFamily="49" charset="-122"/>
                <a:ea typeface="楷体_GB2312" pitchFamily="49" charset="-122"/>
              </a:rPr>
              <a:t>30.000mm  </a:t>
            </a:r>
            <a:r>
              <a:rPr lang="zh-CN" altLang="en-US" sz="2000" b="1" dirty="0">
                <a:solidFill>
                  <a:srgbClr val="FF3300"/>
                </a:solidFill>
                <a:latin typeface="楷体_GB2312" pitchFamily="49" charset="-122"/>
                <a:ea typeface="楷体_GB2312" pitchFamily="49" charset="-122"/>
              </a:rPr>
              <a:t>第四块量块</a:t>
            </a:r>
            <a:endParaRPr lang="zh-CN" altLang="en-US" sz="2000" b="1" dirty="0">
              <a:solidFill>
                <a:srgbClr val="FF3300"/>
              </a:solidFill>
              <a:latin typeface="楷体_GB2312" pitchFamily="49" charset="-122"/>
              <a:ea typeface="楷体_GB2312" pitchFamily="49" charset="-122"/>
            </a:endParaRPr>
          </a:p>
        </p:txBody>
      </p:sp>
      <p:sp>
        <p:nvSpPr>
          <p:cNvPr id="11" name="Line 5"/>
          <p:cNvSpPr>
            <a:spLocks noChangeShapeType="1"/>
          </p:cNvSpPr>
          <p:nvPr/>
        </p:nvSpPr>
        <p:spPr bwMode="auto">
          <a:xfrm>
            <a:off x="7328335" y="2500667"/>
            <a:ext cx="2160587"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Line 7"/>
          <p:cNvSpPr>
            <a:spLocks noChangeShapeType="1"/>
          </p:cNvSpPr>
          <p:nvPr/>
        </p:nvSpPr>
        <p:spPr bwMode="auto">
          <a:xfrm>
            <a:off x="7328335" y="3653192"/>
            <a:ext cx="2160587"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Line 8"/>
          <p:cNvSpPr>
            <a:spLocks noChangeShapeType="1"/>
          </p:cNvSpPr>
          <p:nvPr/>
        </p:nvSpPr>
        <p:spPr bwMode="auto">
          <a:xfrm>
            <a:off x="7328335" y="4877155"/>
            <a:ext cx="2160587" cy="0"/>
          </a:xfrm>
          <a:prstGeom prst="line">
            <a:avLst/>
          </a:prstGeom>
          <a:noFill/>
          <a:ln w="25400">
            <a:solidFill>
              <a:schemeClr val="tx1"/>
            </a:solidFill>
            <a:round/>
          </a:ln>
          <a:extLst>
            <a:ext uri="{909E8E84-426E-40DD-AFC4-6F175D3DCCD1}">
              <a14:hiddenFill xmlns:a14="http://schemas.microsoft.com/office/drawing/2010/main">
                <a:noFill/>
              </a14:hiddenFill>
            </a:ext>
          </a:extLst>
        </p:spPr>
        <p:txBody>
          <a:bodyPr/>
          <a:lstStyle/>
          <a:p>
            <a:endParaRPr lang="zh-CN" altLang="en-US"/>
          </a:p>
        </p:txBody>
      </p:sp>
      <p:sp>
        <p:nvSpPr>
          <p:cNvPr id="3" name="矩形 2"/>
          <p:cNvSpPr/>
          <p:nvPr/>
        </p:nvSpPr>
        <p:spPr>
          <a:xfrm>
            <a:off x="6095999" y="5917107"/>
            <a:ext cx="5744901" cy="830997"/>
          </a:xfrm>
          <a:prstGeom prst="rect">
            <a:avLst/>
          </a:prstGeom>
          <a:solidFill>
            <a:srgbClr val="92D050"/>
          </a:solidFill>
        </p:spPr>
        <p:txBody>
          <a:bodyPr wrap="square">
            <a:spAutoFit/>
          </a:bodyPr>
          <a:lstStyle/>
          <a:p>
            <a:pPr algn="ctr"/>
            <a:r>
              <a:rPr lang="zh-CN" altLang="en-US" sz="2400" b="1" kern="0" dirty="0">
                <a:latin typeface="楷体_GB2312" pitchFamily="49" charset="-122"/>
                <a:ea typeface="楷体_GB2312" pitchFamily="49" charset="-122"/>
              </a:rPr>
              <a:t>如为了得到工作尺寸为</a:t>
            </a:r>
            <a:r>
              <a:rPr lang="en-US" altLang="zh-CN" sz="2400" b="1" kern="0" dirty="0">
                <a:latin typeface="楷体_GB2312" pitchFamily="49" charset="-122"/>
                <a:ea typeface="楷体_GB2312" pitchFamily="49" charset="-122"/>
              </a:rPr>
              <a:t>38.785mm</a:t>
            </a:r>
            <a:r>
              <a:rPr lang="zh-CN" altLang="en-US" sz="2400" b="1" kern="0" dirty="0">
                <a:latin typeface="楷体_GB2312" pitchFamily="49" charset="-122"/>
                <a:ea typeface="楷体_GB2312" pitchFamily="49" charset="-122"/>
              </a:rPr>
              <a:t>的量块组，从</a:t>
            </a:r>
            <a:r>
              <a:rPr lang="en-US" altLang="zh-CN" sz="2400" b="1" kern="0" dirty="0">
                <a:latin typeface="楷体_GB2312" pitchFamily="49" charset="-122"/>
                <a:ea typeface="楷体_GB2312" pitchFamily="49" charset="-122"/>
              </a:rPr>
              <a:t>83</a:t>
            </a:r>
            <a:r>
              <a:rPr lang="zh-CN" altLang="en-US" sz="2400" b="1" kern="0" dirty="0">
                <a:latin typeface="楷体_GB2312" pitchFamily="49" charset="-122"/>
                <a:ea typeface="楷体_GB2312" pitchFamily="49" charset="-122"/>
              </a:rPr>
              <a:t>块一套的量块中选取过程</a:t>
            </a:r>
            <a:endParaRPr lang="zh-CN" altLang="en-US" sz="2400" b="1" kern="0" dirty="0">
              <a:latin typeface="楷体_GB2312" pitchFamily="49" charset="-122"/>
              <a:ea typeface="楷体_GB2312" pitchFamily="49" charset="-122"/>
            </a:endParaRPr>
          </a:p>
        </p:txBody>
      </p:sp>
      <p:sp>
        <p:nvSpPr>
          <p:cNvPr id="14"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2 </a:t>
            </a:r>
            <a:r>
              <a:rPr lang="zh-CN" altLang="en-US" kern="0" dirty="0">
                <a:latin typeface="方正隶书简体" panose="03000509000000000000" pitchFamily="2" charset="-122"/>
                <a:ea typeface="方正隶书简体" panose="03000509000000000000" pitchFamily="2" charset="-122"/>
              </a:rPr>
              <a:t>长度量值的传递</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xEl>
                                              <p:pRg st="2" end="2"/>
                                            </p:txEl>
                                          </p:spTgt>
                                        </p:tgtEl>
                                        <p:attrNameLst>
                                          <p:attrName>style.visibility</p:attrName>
                                        </p:attrNameLst>
                                      </p:cBhvr>
                                      <p:to>
                                        <p:strVal val="visible"/>
                                      </p:to>
                                    </p:set>
                                    <p:anim calcmode="lin" valueType="num">
                                      <p:cBhvr additive="base">
                                        <p:cTn id="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ppt_x"/>
                                          </p:val>
                                        </p:tav>
                                        <p:tav tm="100000">
                                          <p:val>
                                            <p:strVal val="#ppt_x"/>
                                          </p:val>
                                        </p:tav>
                                      </p:tavLst>
                                    </p:anim>
                                    <p:anim calcmode="lin" valueType="num">
                                      <p:cBhvr additive="base">
                                        <p:cTn id="3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animBg="1"/>
      <p:bldP spid="11" grpId="0" animBg="1"/>
      <p:bldP spid="12" grpId="0" animBg="1"/>
      <p:bldP spid="13" grpId="0" animBg="1"/>
      <p:bldP spid="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0" y="745844"/>
            <a:ext cx="7569618" cy="5855892"/>
          </a:xfrm>
        </p:spPr>
        <p:txBody>
          <a:bodyPr>
            <a:noAutofit/>
          </a:bodyPr>
          <a:lstStyle/>
          <a:p>
            <a:pPr marL="0" indent="0" algn="just">
              <a:lnSpc>
                <a:spcPct val="170000"/>
              </a:lnSpc>
              <a:spcBef>
                <a:spcPts val="600"/>
              </a:spcBef>
              <a:buNone/>
            </a:pPr>
            <a:r>
              <a:rPr lang="zh-CN" altLang="en-US" sz="2800" b="1" dirty="0"/>
              <a:t>1</a:t>
            </a:r>
            <a:r>
              <a:rPr lang="zh-CN" altLang="en-US" sz="2800" b="1" dirty="0">
                <a:latin typeface="Times New Roman" panose="02020603050405020304" pitchFamily="18" charset="0"/>
              </a:rPr>
              <a:t>．计量器具的分类</a:t>
            </a:r>
            <a:endParaRPr lang="en-US" altLang="zh-CN" sz="2800" b="1" dirty="0">
              <a:latin typeface="Times New Roman" panose="02020603050405020304" pitchFamily="18" charset="0"/>
            </a:endParaRPr>
          </a:p>
          <a:p>
            <a:pPr marL="0" indent="0" algn="just">
              <a:lnSpc>
                <a:spcPct val="170000"/>
              </a:lnSpc>
              <a:spcBef>
                <a:spcPts val="600"/>
              </a:spcBef>
              <a:buNone/>
            </a:pPr>
            <a:r>
              <a:rPr lang="zh-CN" altLang="en-US" sz="2400" dirty="0"/>
              <a:t>计量器具按其本身的结构特点进行分类可分为：</a:t>
            </a:r>
            <a:endParaRPr lang="zh-CN" altLang="en-US" sz="2400" dirty="0"/>
          </a:p>
          <a:p>
            <a:pPr algn="just">
              <a:lnSpc>
                <a:spcPct val="170000"/>
              </a:lnSpc>
              <a:spcBef>
                <a:spcPts val="600"/>
              </a:spcBef>
              <a:buFont typeface="Wingdings" panose="05000000000000000000" pitchFamily="2" charset="2"/>
              <a:buChar char="ü"/>
            </a:pPr>
            <a:r>
              <a:rPr lang="zh-CN" altLang="en-US" sz="2400" b="1" dirty="0">
                <a:solidFill>
                  <a:srgbClr val="C00000"/>
                </a:solidFill>
              </a:rPr>
              <a:t>量具</a:t>
            </a:r>
            <a:r>
              <a:rPr lang="en-US" altLang="zh-CN" sz="2400" b="1" dirty="0">
                <a:solidFill>
                  <a:srgbClr val="C00000"/>
                </a:solidFill>
              </a:rPr>
              <a:t>: </a:t>
            </a:r>
            <a:r>
              <a:rPr lang="zh-CN" altLang="en-US" sz="2400" dirty="0"/>
              <a:t>以固定形式复现量值的计量器具。</a:t>
            </a:r>
            <a:endParaRPr lang="zh-CN" altLang="en-US" sz="2400" dirty="0"/>
          </a:p>
          <a:p>
            <a:pPr algn="just">
              <a:lnSpc>
                <a:spcPct val="170000"/>
              </a:lnSpc>
              <a:spcBef>
                <a:spcPts val="600"/>
              </a:spcBef>
              <a:buFont typeface="Wingdings" panose="05000000000000000000" pitchFamily="2" charset="2"/>
              <a:buChar char="ü"/>
            </a:pPr>
            <a:r>
              <a:rPr lang="zh-CN" altLang="en-US" sz="2400" b="1" dirty="0">
                <a:solidFill>
                  <a:srgbClr val="C00000"/>
                </a:solidFill>
              </a:rPr>
              <a:t>量规</a:t>
            </a:r>
            <a:r>
              <a:rPr lang="en-US" altLang="zh-CN" sz="2400" b="1" dirty="0">
                <a:solidFill>
                  <a:srgbClr val="C00000"/>
                </a:solidFill>
              </a:rPr>
              <a:t>:</a:t>
            </a:r>
            <a:r>
              <a:rPr lang="zh-CN" altLang="en-US" sz="2400" b="1" dirty="0">
                <a:solidFill>
                  <a:srgbClr val="C00000"/>
                </a:solidFill>
              </a:rPr>
              <a:t> </a:t>
            </a:r>
            <a:r>
              <a:rPr lang="zh-CN" altLang="en-US" sz="2400" u="sng" dirty="0">
                <a:solidFill>
                  <a:srgbClr val="7030A0"/>
                </a:solidFill>
              </a:rPr>
              <a:t>没有刻度</a:t>
            </a:r>
            <a:r>
              <a:rPr lang="zh-CN" altLang="en-US" sz="2400" dirty="0"/>
              <a:t>的专用计量器具，如检验孔、轴实际尺寸和形状误差的综合结果所用的光滑极限量规。 </a:t>
            </a:r>
            <a:endParaRPr lang="zh-CN" altLang="en-US" sz="2400" dirty="0"/>
          </a:p>
          <a:p>
            <a:pPr algn="just">
              <a:lnSpc>
                <a:spcPct val="170000"/>
              </a:lnSpc>
              <a:spcBef>
                <a:spcPts val="600"/>
              </a:spcBef>
              <a:buFont typeface="Wingdings" panose="05000000000000000000" pitchFamily="2" charset="2"/>
              <a:buChar char="ü"/>
            </a:pPr>
            <a:r>
              <a:rPr lang="zh-CN" altLang="en-US" sz="2400" b="1" dirty="0">
                <a:solidFill>
                  <a:srgbClr val="C00000"/>
                </a:solidFill>
              </a:rPr>
              <a:t>计量仪器</a:t>
            </a:r>
            <a:r>
              <a:rPr lang="en-US" altLang="zh-CN" sz="2400" b="1" dirty="0">
                <a:solidFill>
                  <a:srgbClr val="C00000"/>
                </a:solidFill>
              </a:rPr>
              <a:t>:</a:t>
            </a:r>
            <a:r>
              <a:rPr lang="zh-CN" altLang="en-US" sz="2400" b="1" dirty="0">
                <a:solidFill>
                  <a:srgbClr val="C00000"/>
                </a:solidFill>
              </a:rPr>
              <a:t> </a:t>
            </a:r>
            <a:r>
              <a:rPr lang="zh-CN" altLang="en-US" sz="2400" dirty="0"/>
              <a:t>能将被测几何量的量值转换成可直接观测的指示值（示值）或等效信息的计量器具（量仪）</a:t>
            </a:r>
            <a:endParaRPr lang="zh-CN" altLang="en-US" sz="2400" dirty="0"/>
          </a:p>
          <a:p>
            <a:pPr algn="just">
              <a:lnSpc>
                <a:spcPct val="170000"/>
              </a:lnSpc>
              <a:spcBef>
                <a:spcPts val="600"/>
              </a:spcBef>
              <a:buFont typeface="Wingdings" panose="05000000000000000000" pitchFamily="2" charset="2"/>
              <a:buChar char="ü"/>
            </a:pPr>
            <a:r>
              <a:rPr lang="zh-CN" altLang="en-US" sz="2400" b="1" dirty="0">
                <a:solidFill>
                  <a:srgbClr val="C00000"/>
                </a:solidFill>
              </a:rPr>
              <a:t>计量装置</a:t>
            </a:r>
            <a:r>
              <a:rPr lang="en-US" altLang="zh-CN" sz="2400" b="1" dirty="0">
                <a:solidFill>
                  <a:srgbClr val="C00000"/>
                </a:solidFill>
              </a:rPr>
              <a:t>:</a:t>
            </a:r>
            <a:r>
              <a:rPr lang="zh-CN" altLang="en-US" sz="2400" b="1" dirty="0">
                <a:solidFill>
                  <a:srgbClr val="C00000"/>
                </a:solidFill>
              </a:rPr>
              <a:t> </a:t>
            </a:r>
            <a:r>
              <a:rPr lang="zh-CN" altLang="en-US" sz="2400" dirty="0"/>
              <a:t>为确定被测几何量量值所必需的计量器具和辅助设备的总体。</a:t>
            </a:r>
            <a:endParaRPr lang="zh-CN" altLang="en-US" sz="2400" dirty="0"/>
          </a:p>
          <a:p>
            <a:pPr marL="0" indent="0">
              <a:lnSpc>
                <a:spcPct val="170000"/>
              </a:lnSpc>
              <a:spcBef>
                <a:spcPts val="600"/>
              </a:spcBef>
              <a:buNone/>
            </a:pPr>
            <a:endParaRPr lang="zh-CN" altLang="en-US" dirty="0"/>
          </a:p>
        </p:txBody>
      </p:sp>
      <p:sp>
        <p:nvSpPr>
          <p:cNvPr id="4"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pic>
        <p:nvPicPr>
          <p:cNvPr id="2" name="图片 1"/>
          <p:cNvPicPr>
            <a:picLocks noChangeAspect="1"/>
          </p:cNvPicPr>
          <p:nvPr/>
        </p:nvPicPr>
        <p:blipFill>
          <a:blip r:embed="rId1"/>
          <a:stretch>
            <a:fillRect/>
          </a:stretch>
        </p:blipFill>
        <p:spPr>
          <a:xfrm>
            <a:off x="7784945" y="1375769"/>
            <a:ext cx="4372330" cy="54227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246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4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210758" y="878912"/>
            <a:ext cx="11549119" cy="2989544"/>
          </a:xfrm>
        </p:spPr>
        <p:txBody>
          <a:bodyPr>
            <a:normAutofit fontScale="85000" lnSpcReduction="20000"/>
          </a:bodyPr>
          <a:lstStyle/>
          <a:p>
            <a:pPr marL="0" indent="0" algn="just">
              <a:lnSpc>
                <a:spcPct val="160000"/>
              </a:lnSpc>
              <a:spcBef>
                <a:spcPts val="600"/>
              </a:spcBef>
              <a:buNone/>
            </a:pPr>
            <a:r>
              <a:rPr lang="en-US" altLang="zh-CN" sz="3500" b="1" dirty="0"/>
              <a:t>2</a:t>
            </a:r>
            <a:r>
              <a:rPr lang="zh-CN" altLang="en-US" sz="3500" b="1" dirty="0"/>
              <a:t>．计量器具的基本技术性能指标</a:t>
            </a:r>
            <a:endParaRPr lang="en-US" altLang="zh-CN" sz="3500" b="1" dirty="0"/>
          </a:p>
          <a:p>
            <a:pPr marL="0" indent="0" algn="just">
              <a:lnSpc>
                <a:spcPct val="160000"/>
              </a:lnSpc>
              <a:buNone/>
            </a:pPr>
            <a:r>
              <a:rPr lang="zh-CN" altLang="en-US" sz="2800" dirty="0"/>
              <a:t>计量器具的基本技术性能指标是合理选择和使用计量器具的重要依据。</a:t>
            </a:r>
            <a:endParaRPr lang="zh-CN" altLang="en-US" sz="2800" dirty="0"/>
          </a:p>
          <a:p>
            <a:pPr algn="just">
              <a:lnSpc>
                <a:spcPct val="160000"/>
              </a:lnSpc>
              <a:buFont typeface="Wingdings" panose="05000000000000000000" pitchFamily="2" charset="2"/>
              <a:buChar char="ü"/>
            </a:pPr>
            <a:r>
              <a:rPr lang="zh-CN" altLang="en-US" sz="2800" b="1" dirty="0">
                <a:solidFill>
                  <a:srgbClr val="C00000"/>
                </a:solidFill>
              </a:rPr>
              <a:t>标尺刻度间距</a:t>
            </a:r>
            <a:r>
              <a:rPr lang="en-US" altLang="zh-CN" sz="2800" b="1" dirty="0">
                <a:solidFill>
                  <a:srgbClr val="C00000"/>
                </a:solidFill>
              </a:rPr>
              <a:t>: </a:t>
            </a:r>
            <a:r>
              <a:rPr lang="zh-CN" altLang="en-US" sz="2800" dirty="0"/>
              <a:t>标尺刻度间距是指计量器具标尺或分度盘上</a:t>
            </a:r>
            <a:r>
              <a:rPr lang="zh-CN" altLang="en-US" sz="2800" dirty="0">
                <a:solidFill>
                  <a:srgbClr val="C00000"/>
                </a:solidFill>
              </a:rPr>
              <a:t>相邻两刻线中心之间的距离或圆弧长度</a:t>
            </a:r>
            <a:r>
              <a:rPr lang="zh-CN" altLang="en-US" sz="2800" dirty="0"/>
              <a:t>。</a:t>
            </a:r>
            <a:endParaRPr lang="zh-CN" altLang="en-US" sz="2800" dirty="0"/>
          </a:p>
          <a:p>
            <a:pPr algn="just">
              <a:lnSpc>
                <a:spcPct val="160000"/>
              </a:lnSpc>
              <a:buFont typeface="Wingdings" panose="05000000000000000000" pitchFamily="2" charset="2"/>
              <a:buChar char="ü"/>
            </a:pPr>
            <a:r>
              <a:rPr lang="zh-CN" altLang="en-US" sz="2800" b="1" dirty="0">
                <a:solidFill>
                  <a:srgbClr val="C00000"/>
                </a:solidFill>
              </a:rPr>
              <a:t>标尺分度值</a:t>
            </a:r>
            <a:r>
              <a:rPr lang="en-US" altLang="zh-CN" sz="2800" b="1" dirty="0">
                <a:solidFill>
                  <a:srgbClr val="C00000"/>
                </a:solidFill>
              </a:rPr>
              <a:t>:</a:t>
            </a:r>
            <a:r>
              <a:rPr lang="zh-CN" altLang="en-US" sz="2800" dirty="0"/>
              <a:t> 标尺分度值是指计量器具标尺或分度盘上</a:t>
            </a:r>
            <a:r>
              <a:rPr lang="zh-CN" altLang="en-US" sz="2800" dirty="0">
                <a:solidFill>
                  <a:srgbClr val="C00000"/>
                </a:solidFill>
              </a:rPr>
              <a:t>每一刻度间距所代表的量值</a:t>
            </a:r>
            <a:r>
              <a:rPr lang="zh-CN" altLang="en-US" sz="2800" dirty="0"/>
              <a:t>。</a:t>
            </a:r>
            <a:endParaRPr lang="zh-CN" altLang="en-US" dirty="0"/>
          </a:p>
        </p:txBody>
      </p:sp>
      <p:pic>
        <p:nvPicPr>
          <p:cNvPr id="8192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18430" y="3868456"/>
            <a:ext cx="5073570" cy="298954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10758" y="3885520"/>
            <a:ext cx="6780351" cy="2972480"/>
          </a:xfrm>
          <a:prstGeom prst="rect">
            <a:avLst/>
          </a:prstGeom>
        </p:spPr>
        <p:txBody>
          <a:bodyPr wrap="square">
            <a:spAutoFit/>
          </a:bodyPr>
          <a:lstStyle/>
          <a:p>
            <a:pPr marL="36195" indent="-457200" algn="just">
              <a:lnSpc>
                <a:spcPct val="160000"/>
              </a:lnSpc>
              <a:buFont typeface="Wingdings" panose="05000000000000000000" pitchFamily="2" charset="2"/>
              <a:buChar char="ü"/>
            </a:pPr>
            <a:r>
              <a:rPr lang="zh-CN" altLang="en-US" sz="2400" b="1" dirty="0">
                <a:solidFill>
                  <a:srgbClr val="C00000"/>
                </a:solidFill>
              </a:rPr>
              <a:t>标尺示值范围</a:t>
            </a:r>
            <a:r>
              <a:rPr lang="en-US" altLang="zh-CN" sz="2400" b="1" dirty="0">
                <a:solidFill>
                  <a:srgbClr val="C00000"/>
                </a:solidFill>
              </a:rPr>
              <a:t>:</a:t>
            </a:r>
            <a:r>
              <a:rPr lang="zh-CN" altLang="en-US" sz="2400" b="1" dirty="0">
                <a:solidFill>
                  <a:srgbClr val="C00000"/>
                </a:solidFill>
              </a:rPr>
              <a:t> </a:t>
            </a:r>
            <a:r>
              <a:rPr lang="zh-CN" altLang="en-US" sz="2400" dirty="0"/>
              <a:t>标尺示值范围是指计量器具</a:t>
            </a:r>
            <a:r>
              <a:rPr lang="zh-CN" altLang="en-US" sz="2400" dirty="0">
                <a:solidFill>
                  <a:srgbClr val="C00000"/>
                </a:solidFill>
              </a:rPr>
              <a:t>所能显示或指示</a:t>
            </a:r>
            <a:r>
              <a:rPr lang="zh-CN" altLang="en-US" sz="2400" dirty="0"/>
              <a:t>的被测几何量</a:t>
            </a:r>
            <a:r>
              <a:rPr lang="zh-CN" altLang="en-US" sz="2400" dirty="0">
                <a:solidFill>
                  <a:srgbClr val="C00000"/>
                </a:solidFill>
              </a:rPr>
              <a:t>起始值到终止值的范围</a:t>
            </a:r>
            <a:r>
              <a:rPr lang="zh-CN" altLang="en-US" sz="2400" dirty="0"/>
              <a:t>。</a:t>
            </a:r>
            <a:endParaRPr lang="en-US" altLang="zh-CN" sz="2400" dirty="0"/>
          </a:p>
          <a:p>
            <a:pPr marL="36195" indent="-457200" algn="just">
              <a:lnSpc>
                <a:spcPct val="160000"/>
              </a:lnSpc>
              <a:buFont typeface="Wingdings" panose="05000000000000000000" pitchFamily="2" charset="2"/>
              <a:buChar char="ü"/>
            </a:pPr>
            <a:r>
              <a:rPr lang="zh-CN" altLang="en-US" sz="2400" b="1" dirty="0">
                <a:solidFill>
                  <a:srgbClr val="C00000"/>
                </a:solidFill>
              </a:rPr>
              <a:t>分辨力</a:t>
            </a:r>
            <a:r>
              <a:rPr lang="en-US" altLang="zh-CN" sz="2400" b="1" dirty="0">
                <a:solidFill>
                  <a:srgbClr val="C00000"/>
                </a:solidFill>
              </a:rPr>
              <a:t>:</a:t>
            </a:r>
            <a:r>
              <a:rPr lang="zh-CN" altLang="en-US" sz="2400" b="1" dirty="0">
                <a:solidFill>
                  <a:srgbClr val="C00000"/>
                </a:solidFill>
              </a:rPr>
              <a:t> </a:t>
            </a:r>
            <a:r>
              <a:rPr lang="zh-CN" altLang="en-US" sz="2400" dirty="0"/>
              <a:t>计量器具所能显示的</a:t>
            </a:r>
            <a:r>
              <a:rPr lang="zh-CN" altLang="en-US" sz="2400" dirty="0">
                <a:solidFill>
                  <a:srgbClr val="C00000"/>
                </a:solidFill>
              </a:rPr>
              <a:t>最末一位数所代表的量值</a:t>
            </a:r>
            <a:endParaRPr lang="zh-CN" altLang="en-US" sz="2400" dirty="0"/>
          </a:p>
        </p:txBody>
      </p:sp>
      <p:sp>
        <p:nvSpPr>
          <p:cNvPr id="7"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467">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467">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226060" y="1060826"/>
            <a:ext cx="11232877" cy="4967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spcBef>
                <a:spcPct val="0"/>
              </a:spcBef>
              <a:buFont typeface="Wingdings" panose="05000000000000000000" pitchFamily="2" charset="2"/>
              <a:buChar char="ü"/>
            </a:pPr>
            <a:r>
              <a:rPr lang="zh-CN" altLang="en-US" sz="2800" b="1" dirty="0">
                <a:solidFill>
                  <a:srgbClr val="C00000"/>
                </a:solidFill>
              </a:rPr>
              <a:t>计量器具测量范围  </a:t>
            </a:r>
            <a:r>
              <a:rPr lang="zh-CN" altLang="en-US" sz="2800" kern="0" dirty="0">
                <a:latin typeface="楷体_GB2312" pitchFamily="49" charset="-122"/>
                <a:ea typeface="楷体_GB2312" pitchFamily="49" charset="-122"/>
              </a:rPr>
              <a:t>计量器具在允许的误差限内所能测出的被测几何量量值的</a:t>
            </a:r>
            <a:r>
              <a:rPr lang="zh-CN" altLang="en-US" sz="2800" b="1" kern="0" dirty="0">
                <a:solidFill>
                  <a:srgbClr val="FF3300"/>
                </a:solidFill>
                <a:latin typeface="楷体_GB2312" pitchFamily="49" charset="-122"/>
                <a:ea typeface="楷体_GB2312" pitchFamily="49" charset="-122"/>
              </a:rPr>
              <a:t>下限值到上限值的范围</a:t>
            </a:r>
            <a:r>
              <a:rPr lang="zh-CN" altLang="en-US" sz="2800" kern="0" dirty="0">
                <a:latin typeface="楷体_GB2312" pitchFamily="49" charset="-122"/>
                <a:ea typeface="楷体_GB2312" pitchFamily="49" charset="-122"/>
              </a:rPr>
              <a:t>。测量范围上限值与下限值之差称为</a:t>
            </a:r>
            <a:r>
              <a:rPr lang="zh-CN" altLang="en-US" sz="2800" b="1" kern="0" dirty="0">
                <a:solidFill>
                  <a:srgbClr val="FF3300"/>
                </a:solidFill>
                <a:latin typeface="楷体_GB2312" pitchFamily="49" charset="-122"/>
                <a:ea typeface="楷体_GB2312" pitchFamily="49" charset="-122"/>
              </a:rPr>
              <a:t>量程</a:t>
            </a:r>
            <a:r>
              <a:rPr lang="zh-CN" altLang="en-US" sz="2800" kern="0" dirty="0">
                <a:latin typeface="楷体_GB2312" pitchFamily="49" charset="-122"/>
                <a:ea typeface="楷体_GB2312" pitchFamily="49" charset="-122"/>
              </a:rPr>
              <a:t>。</a:t>
            </a:r>
            <a:endParaRPr lang="zh-CN" altLang="en-US" sz="2800" kern="0" dirty="0">
              <a:latin typeface="楷体_GB2312" pitchFamily="49" charset="-122"/>
              <a:ea typeface="楷体_GB2312" pitchFamily="49" charset="-122"/>
            </a:endParaRPr>
          </a:p>
          <a:p>
            <a:pPr eaLnBrk="1" hangingPunct="1">
              <a:lnSpc>
                <a:spcPct val="150000"/>
              </a:lnSpc>
              <a:spcBef>
                <a:spcPct val="0"/>
              </a:spcBef>
              <a:buFont typeface="Wingdings" panose="05000000000000000000" pitchFamily="2" charset="2"/>
              <a:buChar char="ü"/>
            </a:pPr>
            <a:r>
              <a:rPr lang="en-US" altLang="zh-CN" sz="2800" b="1" dirty="0">
                <a:solidFill>
                  <a:srgbClr val="C00000"/>
                </a:solidFill>
              </a:rPr>
              <a:t> </a:t>
            </a:r>
            <a:r>
              <a:rPr lang="zh-CN" altLang="en-US" sz="2800" b="1" dirty="0">
                <a:solidFill>
                  <a:srgbClr val="C00000"/>
                </a:solidFill>
              </a:rPr>
              <a:t>灵敏度  </a:t>
            </a:r>
            <a:r>
              <a:rPr lang="zh-CN" altLang="en-US" sz="2800" kern="0" dirty="0">
                <a:latin typeface="楷体_GB2312" pitchFamily="49" charset="-122"/>
                <a:ea typeface="楷体_GB2312" pitchFamily="49" charset="-122"/>
              </a:rPr>
              <a:t>计量器具对被测几何量变化的</a:t>
            </a:r>
            <a:r>
              <a:rPr lang="zh-CN" altLang="en-US" sz="2800" b="1" kern="0" dirty="0">
                <a:solidFill>
                  <a:srgbClr val="FF3300"/>
                </a:solidFill>
                <a:latin typeface="楷体_GB2312" pitchFamily="49" charset="-122"/>
                <a:ea typeface="楷体_GB2312" pitchFamily="49" charset="-122"/>
              </a:rPr>
              <a:t>响应变化能力</a:t>
            </a:r>
            <a:r>
              <a:rPr lang="zh-CN" altLang="en-US" sz="2800" kern="0" dirty="0">
                <a:latin typeface="楷体_GB2312" pitchFamily="49" charset="-122"/>
                <a:ea typeface="楷体_GB2312" pitchFamily="49" charset="-122"/>
              </a:rPr>
              <a:t>。若被测几何量的变化为</a:t>
            </a:r>
            <a:r>
              <a:rPr lang="el-GR" altLang="zh-CN" sz="2800" kern="0" dirty="0">
                <a:latin typeface="楷体_GB2312" pitchFamily="49" charset="-122"/>
                <a:ea typeface="楷体_GB2312" pitchFamily="49" charset="-122"/>
              </a:rPr>
              <a:t>Δ</a:t>
            </a:r>
            <a:r>
              <a:rPr lang="en-US" altLang="zh-CN" sz="2800" i="1" kern="0" dirty="0">
                <a:latin typeface="Times New Roman" panose="02020603050405020304" pitchFamily="18" charset="0"/>
                <a:ea typeface="楷体_GB2312" pitchFamily="49" charset="-122"/>
              </a:rPr>
              <a:t>x</a:t>
            </a:r>
            <a:r>
              <a:rPr lang="zh-CN" altLang="en-US" sz="2800" kern="0" dirty="0">
                <a:latin typeface="楷体_GB2312" pitchFamily="49" charset="-122"/>
                <a:ea typeface="楷体_GB2312" pitchFamily="49" charset="-122"/>
              </a:rPr>
              <a:t>，该几何量引起计量器具的响应变化能力为</a:t>
            </a:r>
            <a:r>
              <a:rPr lang="el-GR" altLang="zh-CN" sz="2800" kern="0" dirty="0">
                <a:latin typeface="楷体_GB2312" pitchFamily="49" charset="-122"/>
                <a:ea typeface="楷体_GB2312" pitchFamily="49" charset="-122"/>
              </a:rPr>
              <a:t>Δ</a:t>
            </a:r>
            <a:r>
              <a:rPr lang="en-US" altLang="zh-CN" sz="2800" i="1" kern="0" dirty="0">
                <a:latin typeface="Times New Roman" panose="02020603050405020304" pitchFamily="18" charset="0"/>
                <a:ea typeface="楷体_GB2312" pitchFamily="49" charset="-122"/>
              </a:rPr>
              <a:t>L</a:t>
            </a:r>
            <a:r>
              <a:rPr lang="zh-CN" altLang="en-US" sz="2800" kern="0" dirty="0">
                <a:latin typeface="楷体_GB2312" pitchFamily="49" charset="-122"/>
                <a:ea typeface="楷体_GB2312" pitchFamily="49" charset="-122"/>
              </a:rPr>
              <a:t>，则灵敏度</a:t>
            </a:r>
            <a:r>
              <a:rPr lang="en-US" altLang="zh-CN" sz="2800" i="1" kern="0" dirty="0">
                <a:latin typeface="Times New Roman" panose="02020603050405020304" pitchFamily="18" charset="0"/>
                <a:ea typeface="楷体_GB2312" pitchFamily="49" charset="-122"/>
              </a:rPr>
              <a:t>S</a:t>
            </a:r>
            <a:r>
              <a:rPr lang="zh-CN" altLang="en-US" sz="2800" kern="0" dirty="0">
                <a:latin typeface="楷体_GB2312" pitchFamily="49" charset="-122"/>
                <a:ea typeface="楷体_GB2312" pitchFamily="49" charset="-122"/>
              </a:rPr>
              <a:t>为：</a:t>
            </a:r>
            <a:endParaRPr lang="zh-CN" altLang="en-US" sz="2800" kern="0" dirty="0">
              <a:latin typeface="楷体_GB2312" pitchFamily="49" charset="-122"/>
              <a:ea typeface="楷体_GB2312" pitchFamily="49" charset="-122"/>
            </a:endParaRPr>
          </a:p>
          <a:p>
            <a:pPr marL="0" indent="0" eaLnBrk="1" hangingPunct="1">
              <a:lnSpc>
                <a:spcPct val="150000"/>
              </a:lnSpc>
              <a:spcBef>
                <a:spcPct val="0"/>
              </a:spcBef>
              <a:buNone/>
            </a:pPr>
            <a:br>
              <a:rPr lang="zh-CN" altLang="en-US" sz="1800" kern="0" dirty="0">
                <a:latin typeface="楷体_GB2312" pitchFamily="49" charset="-122"/>
                <a:ea typeface="楷体_GB2312" pitchFamily="49" charset="-122"/>
              </a:rPr>
            </a:br>
            <a:endParaRPr lang="zh-CN" altLang="en-US" sz="1800" kern="0" dirty="0">
              <a:latin typeface="楷体_GB2312" pitchFamily="49" charset="-122"/>
              <a:ea typeface="楷体_GB2312" pitchFamily="49" charset="-122"/>
            </a:endParaRPr>
          </a:p>
          <a:p>
            <a:pPr marL="0" indent="0" eaLnBrk="1" hangingPunct="1">
              <a:lnSpc>
                <a:spcPct val="150000"/>
              </a:lnSpc>
              <a:spcBef>
                <a:spcPct val="0"/>
              </a:spcBef>
              <a:buNone/>
            </a:pPr>
            <a:r>
              <a:rPr lang="zh-CN" altLang="en-US" sz="2800" kern="0" dirty="0">
                <a:latin typeface="楷体_GB2312" pitchFamily="49" charset="-122"/>
                <a:ea typeface="楷体_GB2312" pitchFamily="49" charset="-122"/>
              </a:rPr>
              <a:t>当上式中分子和分母为同种量时，灵敏度也称做为</a:t>
            </a:r>
            <a:r>
              <a:rPr lang="zh-CN" altLang="en-US" sz="2800" b="1" kern="0" dirty="0">
                <a:solidFill>
                  <a:srgbClr val="FF3300"/>
                </a:solidFill>
                <a:latin typeface="楷体_GB2312" pitchFamily="49" charset="-122"/>
                <a:ea typeface="楷体_GB2312" pitchFamily="49" charset="-122"/>
              </a:rPr>
              <a:t>放大比</a:t>
            </a:r>
            <a:r>
              <a:rPr lang="zh-CN" altLang="en-US" sz="2800" kern="0" dirty="0">
                <a:latin typeface="楷体_GB2312" pitchFamily="49" charset="-122"/>
                <a:ea typeface="楷体_GB2312" pitchFamily="49" charset="-122"/>
              </a:rPr>
              <a:t>或</a:t>
            </a:r>
            <a:r>
              <a:rPr lang="zh-CN" altLang="en-US" sz="2800" b="1" kern="0" dirty="0">
                <a:solidFill>
                  <a:srgbClr val="FF3300"/>
                </a:solidFill>
                <a:latin typeface="楷体_GB2312" pitchFamily="49" charset="-122"/>
                <a:ea typeface="楷体_GB2312" pitchFamily="49" charset="-122"/>
              </a:rPr>
              <a:t>放大倍数</a:t>
            </a:r>
            <a:r>
              <a:rPr lang="zh-CN" altLang="en-US" sz="2800" kern="0" dirty="0">
                <a:latin typeface="楷体_GB2312" pitchFamily="49" charset="-122"/>
                <a:ea typeface="楷体_GB2312" pitchFamily="49" charset="-122"/>
              </a:rPr>
              <a:t>。</a:t>
            </a:r>
            <a:endParaRPr lang="zh-CN" altLang="en-US" sz="2800" kern="0" dirty="0">
              <a:latin typeface="楷体_GB2312" pitchFamily="49" charset="-122"/>
              <a:ea typeface="楷体_GB2312" pitchFamily="49" charset="-122"/>
            </a:endParaRPr>
          </a:p>
        </p:txBody>
      </p:sp>
      <p:graphicFrame>
        <p:nvGraphicFramePr>
          <p:cNvPr id="7" name="Object 4"/>
          <p:cNvGraphicFramePr>
            <a:graphicFrameLocks noChangeAspect="1"/>
          </p:cNvGraphicFramePr>
          <p:nvPr/>
        </p:nvGraphicFramePr>
        <p:xfrm>
          <a:off x="4660618" y="4699955"/>
          <a:ext cx="1345895" cy="980098"/>
        </p:xfrm>
        <a:graphic>
          <a:graphicData uri="http://schemas.openxmlformats.org/presentationml/2006/ole"/>
        </a:graphic>
      </p:graphicFrame>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 calcmode="lin" valueType="num">
                                      <p:cBhvr additive="base">
                                        <p:cTn id="7"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165014" y="950050"/>
            <a:ext cx="9002135" cy="585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spcBef>
                <a:spcPct val="0"/>
              </a:spcBef>
              <a:buFont typeface="Wingdings" panose="05000000000000000000" pitchFamily="2" charset="2"/>
              <a:buChar char="ü"/>
            </a:pPr>
            <a:r>
              <a:rPr lang="zh-CN" altLang="en-US" sz="2800" b="1" dirty="0">
                <a:solidFill>
                  <a:srgbClr val="C00000"/>
                </a:solidFill>
              </a:rPr>
              <a:t>示值误差  </a:t>
            </a:r>
            <a:r>
              <a:rPr lang="zh-CN" altLang="en-US" sz="2800" kern="0" dirty="0">
                <a:latin typeface="楷体_GB2312" pitchFamily="49" charset="-122"/>
                <a:ea typeface="楷体_GB2312" pitchFamily="49" charset="-122"/>
              </a:rPr>
              <a:t>计量器具的</a:t>
            </a:r>
            <a:r>
              <a:rPr lang="zh-CN" altLang="en-US" sz="2800" b="1" kern="0" dirty="0">
                <a:solidFill>
                  <a:srgbClr val="FF3300"/>
                </a:solidFill>
                <a:latin typeface="楷体_GB2312" pitchFamily="49" charset="-122"/>
                <a:ea typeface="楷体_GB2312" pitchFamily="49" charset="-122"/>
              </a:rPr>
              <a:t>示值</a:t>
            </a:r>
            <a:r>
              <a:rPr lang="zh-CN" altLang="en-US" sz="2800" b="1" kern="0" dirty="0">
                <a:solidFill>
                  <a:srgbClr val="C00000"/>
                </a:solidFill>
                <a:latin typeface="楷体_GB2312" pitchFamily="49" charset="-122"/>
                <a:ea typeface="楷体_GB2312" pitchFamily="49" charset="-122"/>
              </a:rPr>
              <a:t>与</a:t>
            </a:r>
            <a:r>
              <a:rPr lang="zh-CN" altLang="en-US" sz="2800" kern="0" dirty="0">
                <a:latin typeface="楷体_GB2312" pitchFamily="49" charset="-122"/>
                <a:ea typeface="楷体_GB2312" pitchFamily="49" charset="-122"/>
              </a:rPr>
              <a:t>被测几何量的</a:t>
            </a:r>
            <a:r>
              <a:rPr lang="zh-CN" altLang="en-US" sz="2800" b="1" kern="0" dirty="0">
                <a:solidFill>
                  <a:srgbClr val="FF3300"/>
                </a:solidFill>
                <a:latin typeface="楷体_GB2312" pitchFamily="49" charset="-122"/>
                <a:ea typeface="楷体_GB2312" pitchFamily="49" charset="-122"/>
              </a:rPr>
              <a:t>参考量值</a:t>
            </a:r>
            <a:r>
              <a:rPr lang="zh-CN" altLang="en-US" sz="2800" kern="0" dirty="0">
                <a:latin typeface="楷体_GB2312" pitchFamily="49" charset="-122"/>
                <a:ea typeface="楷体_GB2312" pitchFamily="49" charset="-122"/>
              </a:rPr>
              <a:t>的</a:t>
            </a:r>
            <a:r>
              <a:rPr lang="zh-CN" altLang="en-US" sz="2800" b="1" kern="0" dirty="0">
                <a:solidFill>
                  <a:srgbClr val="FF3300"/>
                </a:solidFill>
                <a:latin typeface="楷体_GB2312" pitchFamily="49" charset="-122"/>
                <a:ea typeface="楷体_GB2312" pitchFamily="49" charset="-122"/>
              </a:rPr>
              <a:t>代数差</a:t>
            </a:r>
            <a:r>
              <a:rPr lang="zh-CN" altLang="en-US" sz="2800" kern="0" dirty="0">
                <a:latin typeface="楷体_GB2312" pitchFamily="49" charset="-122"/>
                <a:ea typeface="楷体_GB2312" pitchFamily="49" charset="-122"/>
              </a:rPr>
              <a:t>。</a:t>
            </a:r>
            <a:endParaRPr lang="zh-CN" altLang="en-US" b="1" kern="0" dirty="0">
              <a:solidFill>
                <a:srgbClr val="FFFF00"/>
              </a:solidFill>
              <a:latin typeface="楷体_GB2312" pitchFamily="49" charset="-122"/>
              <a:ea typeface="楷体_GB2312" pitchFamily="49" charset="-122"/>
            </a:endParaRPr>
          </a:p>
          <a:p>
            <a:pPr eaLnBrk="1" hangingPunct="1">
              <a:lnSpc>
                <a:spcPct val="150000"/>
              </a:lnSpc>
              <a:spcBef>
                <a:spcPct val="0"/>
              </a:spcBef>
              <a:buFont typeface="Wingdings" panose="05000000000000000000" pitchFamily="2" charset="2"/>
              <a:buChar char="ü"/>
            </a:pPr>
            <a:r>
              <a:rPr lang="zh-CN" altLang="en-US" sz="2800" b="1" dirty="0">
                <a:solidFill>
                  <a:srgbClr val="C00000"/>
                </a:solidFill>
              </a:rPr>
              <a:t>修正值  </a:t>
            </a:r>
            <a:r>
              <a:rPr lang="zh-CN" altLang="en-US" sz="2800" kern="0" dirty="0">
                <a:latin typeface="楷体_GB2312" pitchFamily="49" charset="-122"/>
                <a:ea typeface="楷体_GB2312" pitchFamily="49" charset="-122"/>
              </a:rPr>
              <a:t>为了消除或减少系统误差，用代数法加到未修正测量结果上的数值。其</a:t>
            </a:r>
            <a:r>
              <a:rPr lang="zh-CN" altLang="en-US" sz="2800" b="1" kern="0" dirty="0">
                <a:solidFill>
                  <a:srgbClr val="FF3300"/>
                </a:solidFill>
                <a:latin typeface="楷体_GB2312" pitchFamily="49" charset="-122"/>
                <a:ea typeface="楷体_GB2312" pitchFamily="49" charset="-122"/>
              </a:rPr>
              <a:t>大小与示值误差的绝对值相等</a:t>
            </a:r>
            <a:r>
              <a:rPr lang="zh-CN" altLang="en-US" sz="2800" kern="0" dirty="0">
                <a:latin typeface="楷体_GB2312" pitchFamily="49" charset="-122"/>
                <a:ea typeface="楷体_GB2312" pitchFamily="49" charset="-122"/>
              </a:rPr>
              <a:t>，而</a:t>
            </a:r>
            <a:r>
              <a:rPr lang="zh-CN" altLang="en-US" sz="2800" b="1" kern="0" dirty="0">
                <a:solidFill>
                  <a:srgbClr val="FF3300"/>
                </a:solidFill>
                <a:latin typeface="楷体_GB2312" pitchFamily="49" charset="-122"/>
                <a:ea typeface="楷体_GB2312" pitchFamily="49" charset="-122"/>
              </a:rPr>
              <a:t>符号相反</a:t>
            </a:r>
            <a:r>
              <a:rPr lang="zh-CN" altLang="en-US" sz="2800" kern="0" dirty="0">
                <a:latin typeface="楷体_GB2312" pitchFamily="49" charset="-122"/>
                <a:ea typeface="楷体_GB2312" pitchFamily="49" charset="-122"/>
              </a:rPr>
              <a:t>。</a:t>
            </a:r>
            <a:endParaRPr lang="zh-CN" altLang="en-US" sz="2800" kern="0" dirty="0">
              <a:latin typeface="楷体_GB2312" pitchFamily="49" charset="-122"/>
              <a:ea typeface="楷体_GB2312" pitchFamily="49" charset="-122"/>
            </a:endParaRPr>
          </a:p>
          <a:p>
            <a:pPr eaLnBrk="1" hangingPunct="1">
              <a:lnSpc>
                <a:spcPct val="150000"/>
              </a:lnSpc>
              <a:spcBef>
                <a:spcPct val="0"/>
              </a:spcBef>
              <a:buFont typeface="Wingdings" panose="05000000000000000000" pitchFamily="2" charset="2"/>
              <a:buChar char="ü"/>
            </a:pPr>
            <a:r>
              <a:rPr lang="zh-CN" altLang="en-US" sz="2800" b="1" dirty="0">
                <a:solidFill>
                  <a:srgbClr val="C00000"/>
                </a:solidFill>
              </a:rPr>
              <a:t>测量重复性  </a:t>
            </a:r>
            <a:r>
              <a:rPr lang="zh-CN" altLang="en-US" sz="2800" kern="0" dirty="0">
                <a:latin typeface="楷体_GB2312" pitchFamily="49" charset="-122"/>
                <a:ea typeface="楷体_GB2312" pitchFamily="49" charset="-122"/>
              </a:rPr>
              <a:t>在相同的测量条件下，对同一被测几何量进行多次测量时，各测量结果之间的一致性。</a:t>
            </a:r>
            <a:endParaRPr lang="zh-CN" altLang="en-US" sz="2800" kern="0" dirty="0">
              <a:latin typeface="楷体_GB2312" pitchFamily="49" charset="-122"/>
              <a:ea typeface="楷体_GB2312" pitchFamily="49" charset="-122"/>
            </a:endParaRPr>
          </a:p>
          <a:p>
            <a:pPr eaLnBrk="1" hangingPunct="1">
              <a:lnSpc>
                <a:spcPct val="150000"/>
              </a:lnSpc>
              <a:spcBef>
                <a:spcPct val="0"/>
              </a:spcBef>
              <a:buFont typeface="Wingdings" panose="05000000000000000000" pitchFamily="2" charset="2"/>
              <a:buChar char="ü"/>
            </a:pPr>
            <a:r>
              <a:rPr lang="zh-CN" altLang="en-US" sz="2800" b="1" dirty="0">
                <a:solidFill>
                  <a:srgbClr val="C00000"/>
                </a:solidFill>
              </a:rPr>
              <a:t>不确定度  </a:t>
            </a:r>
            <a:r>
              <a:rPr lang="zh-CN" altLang="en-US" sz="2800" kern="0" dirty="0">
                <a:latin typeface="楷体_GB2312" pitchFamily="49" charset="-122"/>
                <a:ea typeface="楷体_GB2312" pitchFamily="49" charset="-122"/>
              </a:rPr>
              <a:t>由于测量误差的存在而对被测几何量量值</a:t>
            </a:r>
            <a:r>
              <a:rPr lang="zh-CN" altLang="en-US" sz="2800" b="1" kern="0" dirty="0">
                <a:solidFill>
                  <a:srgbClr val="FF3300"/>
                </a:solidFill>
                <a:latin typeface="楷体_GB2312" pitchFamily="49" charset="-122"/>
                <a:ea typeface="楷体_GB2312" pitchFamily="49" charset="-122"/>
              </a:rPr>
              <a:t>不能肯定的程度</a:t>
            </a:r>
            <a:r>
              <a:rPr lang="zh-CN" altLang="en-US" sz="2800" kern="0" dirty="0">
                <a:latin typeface="楷体_GB2312" pitchFamily="49" charset="-122"/>
                <a:ea typeface="楷体_GB2312" pitchFamily="49" charset="-122"/>
              </a:rPr>
              <a:t>。 </a:t>
            </a:r>
            <a:endParaRPr lang="zh-CN" altLang="en-US" sz="2800" kern="0" dirty="0">
              <a:latin typeface="楷体_GB2312" pitchFamily="49" charset="-122"/>
              <a:ea typeface="楷体_GB2312" pitchFamily="49" charset="-122"/>
            </a:endParaRPr>
          </a:p>
        </p:txBody>
      </p:sp>
      <p:pic>
        <p:nvPicPr>
          <p:cNvPr id="911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306162" y="5102950"/>
            <a:ext cx="2720824" cy="1700515"/>
          </a:xfrm>
          <a:prstGeom prst="rect">
            <a:avLst/>
          </a:prstGeom>
          <a:noFill/>
          <a:extLst>
            <a:ext uri="{909E8E84-426E-40DD-AFC4-6F175D3DCCD1}">
              <a14:hiddenFill xmlns:a14="http://schemas.microsoft.com/office/drawing/2010/main">
                <a:solidFill>
                  <a:srgbClr val="FFFFFF"/>
                </a:solidFill>
              </a14:hiddenFill>
            </a:ext>
          </a:extLst>
        </p:spPr>
      </p:pic>
      <p:pic>
        <p:nvPicPr>
          <p:cNvPr id="911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6162" y="950050"/>
            <a:ext cx="2844807" cy="402706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301754" y="1005833"/>
            <a:ext cx="8642350" cy="582613"/>
          </a:xfrm>
        </p:spPr>
        <p:txBody>
          <a:bodyPr>
            <a:normAutofit/>
          </a:bodyPr>
          <a:lstStyle/>
          <a:p>
            <a:pPr algn="just">
              <a:spcBef>
                <a:spcPct val="20000"/>
              </a:spcBef>
            </a:pPr>
            <a:r>
              <a:rPr lang="en-US" altLang="zh-CN" sz="3000" b="1" dirty="0">
                <a:latin typeface="+mn-lt"/>
                <a:ea typeface="+mn-ea"/>
                <a:cs typeface="+mn-cs"/>
              </a:rPr>
              <a:t>3. </a:t>
            </a:r>
            <a:r>
              <a:rPr lang="zh-CN" altLang="en-US" sz="3000" b="1" dirty="0">
                <a:latin typeface="+mn-lt"/>
                <a:ea typeface="+mn-ea"/>
                <a:cs typeface="+mn-cs"/>
              </a:rPr>
              <a:t>测量方法分类 </a:t>
            </a:r>
            <a:endParaRPr lang="zh-CN" altLang="en-US" sz="3000" b="1" dirty="0">
              <a:latin typeface="+mn-lt"/>
              <a:ea typeface="+mn-ea"/>
              <a:cs typeface="+mn-cs"/>
            </a:endParaRPr>
          </a:p>
        </p:txBody>
      </p:sp>
      <p:sp>
        <p:nvSpPr>
          <p:cNvPr id="68611" name="Rectangle 3"/>
          <p:cNvSpPr>
            <a:spLocks noGrp="1" noChangeArrowheads="1"/>
          </p:cNvSpPr>
          <p:nvPr>
            <p:ph type="body" idx="1"/>
          </p:nvPr>
        </p:nvSpPr>
        <p:spPr>
          <a:xfrm>
            <a:off x="455253" y="2024002"/>
            <a:ext cx="11003683" cy="4114800"/>
          </a:xfrm>
        </p:spPr>
        <p:txBody>
          <a:bodyPr>
            <a:normAutofit fontScale="92500"/>
          </a:bodyPr>
          <a:lstStyle/>
          <a:p>
            <a:pPr>
              <a:lnSpc>
                <a:spcPct val="150000"/>
              </a:lnSpc>
            </a:pPr>
            <a:r>
              <a:rPr lang="zh-CN" altLang="en-US" sz="3600" b="1" dirty="0">
                <a:solidFill>
                  <a:srgbClr val="C00000"/>
                </a:solidFill>
                <a:latin typeface="Times New Roman" panose="02020603050405020304" pitchFamily="18" charset="0"/>
              </a:rPr>
              <a:t>测量方法：</a:t>
            </a:r>
            <a:r>
              <a:rPr lang="zh-CN" altLang="en-US" sz="3600" dirty="0">
                <a:solidFill>
                  <a:srgbClr val="000000"/>
                </a:solidFill>
                <a:latin typeface="Times New Roman" panose="02020603050405020304" pitchFamily="18" charset="0"/>
              </a:rPr>
              <a:t>是指测量原理、测量器具和测量条件等的总称。但是，在实际工作中，往往单纯从获得测量结果的方式来理解测量方法，它可按不同特征分类。</a:t>
            </a:r>
            <a:r>
              <a:rPr lang="zh-CN" altLang="en-US" sz="3600" dirty="0">
                <a:solidFill>
                  <a:srgbClr val="000000"/>
                </a:solidFill>
              </a:rPr>
              <a:t> </a:t>
            </a:r>
            <a:endParaRPr lang="zh-CN" altLang="en-US" sz="3600" dirty="0"/>
          </a:p>
          <a:p>
            <a:pPr>
              <a:lnSpc>
                <a:spcPct val="150000"/>
              </a:lnSpc>
              <a:buFont typeface="Wingdings" panose="05000000000000000000" pitchFamily="2" charset="2"/>
              <a:buNone/>
            </a:pPr>
            <a:endParaRPr lang="zh-CN" altLang="en-US" sz="3600" dirty="0"/>
          </a:p>
          <a:p>
            <a:pPr algn="just">
              <a:lnSpc>
                <a:spcPct val="150000"/>
              </a:lnSpc>
            </a:pPr>
            <a:r>
              <a:rPr lang="zh-CN" altLang="en-US" sz="3600" b="1" dirty="0">
                <a:solidFill>
                  <a:srgbClr val="C00000"/>
                </a:solidFill>
                <a:latin typeface="Times New Roman" panose="02020603050405020304" pitchFamily="18" charset="0"/>
              </a:rPr>
              <a:t>测量条件：</a:t>
            </a:r>
            <a:r>
              <a:rPr lang="zh-CN" altLang="en-US" sz="3600" dirty="0">
                <a:solidFill>
                  <a:srgbClr val="000000"/>
                </a:solidFill>
                <a:latin typeface="Times New Roman" panose="02020603050405020304" pitchFamily="18" charset="0"/>
              </a:rPr>
              <a:t>主要包括环境条件和</a:t>
            </a:r>
            <a:r>
              <a:rPr lang="zh-CN" altLang="en-US" sz="3600" dirty="0">
                <a:solidFill>
                  <a:srgbClr val="C00000"/>
                </a:solidFill>
                <a:latin typeface="Times New Roman" panose="02020603050405020304" pitchFamily="18" charset="0"/>
              </a:rPr>
              <a:t>人员</a:t>
            </a:r>
            <a:r>
              <a:rPr lang="zh-CN" altLang="en-US" sz="3600" dirty="0">
                <a:solidFill>
                  <a:srgbClr val="000000"/>
                </a:solidFill>
                <a:latin typeface="Times New Roman" panose="02020603050405020304" pitchFamily="18" charset="0"/>
              </a:rPr>
              <a:t>的操作水平</a:t>
            </a:r>
            <a:endParaRPr lang="zh-CN" altLang="en-US" sz="3600" dirty="0"/>
          </a:p>
          <a:p>
            <a:pPr>
              <a:lnSpc>
                <a:spcPct val="150000"/>
              </a:lnSpc>
            </a:pPr>
            <a:endParaRPr lang="zh-CN" altLang="en-US" sz="3600" dirty="0"/>
          </a:p>
        </p:txBody>
      </p:sp>
      <p:sp>
        <p:nvSpPr>
          <p:cNvPr id="6"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9" name="Rectangle 5"/>
          <p:cNvSpPr>
            <a:spLocks noGrp="1" noChangeArrowheads="1"/>
          </p:cNvSpPr>
          <p:nvPr>
            <p:ph type="ctrTitle"/>
          </p:nvPr>
        </p:nvSpPr>
        <p:spPr>
          <a:xfrm>
            <a:off x="2948650" y="2538046"/>
            <a:ext cx="6294699" cy="1219200"/>
          </a:xfrm>
        </p:spPr>
        <p:txBody>
          <a:bodyPr>
            <a:normAutofit fontScale="90000"/>
          </a:bodyPr>
          <a:lstStyle/>
          <a:p>
            <a:pPr>
              <a:lnSpc>
                <a:spcPct val="150000"/>
              </a:lnSpc>
            </a:pPr>
            <a:r>
              <a:rPr lang="en-US" altLang="zh-CN" sz="5400" dirty="0">
                <a:solidFill>
                  <a:srgbClr val="7030A0"/>
                </a:solidFill>
                <a:latin typeface="Times New Roman" panose="02020603050405020304" pitchFamily="18" charset="0"/>
              </a:rPr>
              <a:t> </a:t>
            </a:r>
            <a:r>
              <a:rPr lang="zh-CN" altLang="en-US" sz="5400" dirty="0">
                <a:solidFill>
                  <a:srgbClr val="7030A0"/>
                </a:solidFill>
                <a:latin typeface="Times New Roman" panose="02020603050405020304" pitchFamily="18" charset="0"/>
              </a:rPr>
              <a:t>三、技术测量概论及  </a:t>
            </a:r>
            <a:br>
              <a:rPr lang="en-US" altLang="zh-CN" sz="5400" dirty="0">
                <a:solidFill>
                  <a:srgbClr val="7030A0"/>
                </a:solidFill>
                <a:latin typeface="Times New Roman" panose="02020603050405020304" pitchFamily="18" charset="0"/>
              </a:rPr>
            </a:br>
            <a:r>
              <a:rPr lang="en-US" altLang="zh-CN" sz="5400" dirty="0">
                <a:solidFill>
                  <a:srgbClr val="7030A0"/>
                </a:solidFill>
                <a:latin typeface="Times New Roman" panose="02020603050405020304" pitchFamily="18" charset="0"/>
              </a:rPr>
              <a:t>     </a:t>
            </a:r>
            <a:r>
              <a:rPr lang="zh-CN" altLang="en-US" sz="5400" dirty="0">
                <a:solidFill>
                  <a:srgbClr val="7030A0"/>
                </a:solidFill>
                <a:latin typeface="Times New Roman" panose="02020603050405020304" pitchFamily="18" charset="0"/>
              </a:rPr>
              <a:t>测量误差处理 </a:t>
            </a:r>
            <a:endParaRPr lang="zh-CN" altLang="en-US" sz="5400" dirty="0">
              <a:solidFill>
                <a:srgbClr val="7030A0"/>
              </a:solidFill>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a:xfrm>
            <a:off x="0" y="801547"/>
            <a:ext cx="9623767" cy="1371600"/>
          </a:xfrm>
        </p:spPr>
        <p:txBody>
          <a:bodyPr/>
          <a:lstStyle/>
          <a:p>
            <a:pPr marL="457200" indent="-457200" algn="l">
              <a:buFont typeface="Wingdings" panose="05000000000000000000" pitchFamily="2" charset="2"/>
              <a:buChar char="p"/>
            </a:pPr>
            <a:r>
              <a:rPr lang="zh-CN" altLang="en-US" sz="3200" dirty="0">
                <a:solidFill>
                  <a:srgbClr val="000000"/>
                </a:solidFill>
                <a:latin typeface="Times New Roman" panose="02020603050405020304" pitchFamily="18" charset="0"/>
              </a:rPr>
              <a:t>按所测之量是否为要测之量分</a:t>
            </a:r>
            <a:endParaRPr lang="zh-CN" altLang="en-US" sz="3200" dirty="0">
              <a:solidFill>
                <a:srgbClr val="000000"/>
              </a:solidFill>
              <a:latin typeface="Times New Roman" panose="02020603050405020304" pitchFamily="18" charset="0"/>
            </a:endParaRPr>
          </a:p>
        </p:txBody>
      </p:sp>
      <p:sp>
        <p:nvSpPr>
          <p:cNvPr id="69635" name="Rectangle 3"/>
          <p:cNvSpPr>
            <a:spLocks noGrp="1" noChangeArrowheads="1"/>
          </p:cNvSpPr>
          <p:nvPr>
            <p:ph type="body" idx="1"/>
          </p:nvPr>
        </p:nvSpPr>
        <p:spPr>
          <a:xfrm>
            <a:off x="189185" y="2389613"/>
            <a:ext cx="8723321" cy="2981040"/>
          </a:xfrm>
        </p:spPr>
        <p:txBody>
          <a:bodyPr>
            <a:normAutofit fontScale="92500" lnSpcReduction="20000"/>
          </a:bodyPr>
          <a:lstStyle/>
          <a:p>
            <a:pPr>
              <a:lnSpc>
                <a:spcPct val="160000"/>
              </a:lnSpc>
              <a:spcBef>
                <a:spcPts val="600"/>
              </a:spcBef>
              <a:spcAft>
                <a:spcPts val="1200"/>
              </a:spcAft>
              <a:buFont typeface="Wingdings" panose="05000000000000000000" pitchFamily="2" charset="2"/>
              <a:buChar char="ü"/>
            </a:pPr>
            <a:r>
              <a:rPr lang="zh-CN" altLang="en-US" sz="2800" b="1" dirty="0">
                <a:solidFill>
                  <a:srgbClr val="C00000"/>
                </a:solidFill>
                <a:latin typeface="Times New Roman" panose="02020603050405020304" pitchFamily="18" charset="0"/>
              </a:rPr>
              <a:t>直接测量</a:t>
            </a:r>
            <a:r>
              <a:rPr lang="zh-CN" altLang="en-US" sz="2800" dirty="0">
                <a:solidFill>
                  <a:srgbClr val="000000"/>
                </a:solidFill>
              </a:rPr>
              <a:t>,   </a:t>
            </a:r>
            <a:r>
              <a:rPr lang="zh-CN" altLang="en-US" sz="2800" dirty="0">
                <a:solidFill>
                  <a:srgbClr val="000000"/>
                </a:solidFill>
                <a:latin typeface="Times New Roman" panose="02020603050405020304" pitchFamily="18" charset="0"/>
              </a:rPr>
              <a:t>从测量器具的读数装置上得到要测之量的整个数值或相对于标准量的偏差</a:t>
            </a:r>
            <a:r>
              <a:rPr lang="zh-CN" altLang="en-US" sz="2400" dirty="0">
                <a:solidFill>
                  <a:srgbClr val="000000"/>
                </a:solidFill>
                <a:latin typeface="Times New Roman" panose="02020603050405020304" pitchFamily="18" charset="0"/>
              </a:rPr>
              <a:t>。</a:t>
            </a:r>
            <a:r>
              <a:rPr lang="zh-CN" altLang="en-US" sz="2800" b="1" dirty="0">
                <a:solidFill>
                  <a:srgbClr val="000000"/>
                </a:solidFill>
                <a:latin typeface="Times New Roman" panose="02020603050405020304" pitchFamily="18" charset="0"/>
              </a:rPr>
              <a:t>直接测量</a:t>
            </a:r>
            <a:r>
              <a:rPr lang="zh-CN" altLang="en-US" sz="2800" dirty="0">
                <a:solidFill>
                  <a:srgbClr val="000000"/>
                </a:solidFill>
                <a:latin typeface="Times New Roman" panose="02020603050405020304" pitchFamily="18" charset="0"/>
              </a:rPr>
              <a:t>又可分为绝对量法与相对（比较）量法</a:t>
            </a:r>
            <a:r>
              <a:rPr lang="zh-CN" altLang="en-US" sz="2800" dirty="0">
                <a:solidFill>
                  <a:srgbClr val="000000"/>
                </a:solidFill>
              </a:rPr>
              <a:t> .</a:t>
            </a:r>
            <a:endParaRPr lang="zh-CN" altLang="en-US" sz="2800" dirty="0"/>
          </a:p>
          <a:p>
            <a:pPr>
              <a:lnSpc>
                <a:spcPct val="150000"/>
              </a:lnSpc>
              <a:buFont typeface="Wingdings" panose="05000000000000000000" pitchFamily="2" charset="2"/>
              <a:buChar char="ü"/>
            </a:pPr>
            <a:r>
              <a:rPr lang="zh-CN" altLang="en-US" sz="2800" b="1" dirty="0">
                <a:solidFill>
                  <a:srgbClr val="C00000"/>
                </a:solidFill>
                <a:latin typeface="Times New Roman" panose="02020603050405020304" pitchFamily="18" charset="0"/>
              </a:rPr>
              <a:t>间接测量,  </a:t>
            </a:r>
            <a:r>
              <a:rPr lang="zh-CN" altLang="en-US" sz="2800" dirty="0">
                <a:solidFill>
                  <a:srgbClr val="000000"/>
                </a:solidFill>
                <a:latin typeface="Times New Roman" panose="02020603050405020304" pitchFamily="18" charset="0"/>
              </a:rPr>
              <a:t>测量有关量，并通过一定的数学关系式，求得要测之量的数值。</a:t>
            </a:r>
            <a:endParaRPr lang="zh-CN" altLang="en-US" sz="2800" dirty="0">
              <a:solidFill>
                <a:srgbClr val="000000"/>
              </a:solidFill>
              <a:latin typeface="Times New Roman" panose="02020603050405020304" pitchFamily="18" charset="0"/>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32477" y="3722365"/>
            <a:ext cx="2870338" cy="2844478"/>
          </a:xfrm>
          <a:prstGeom prst="rect">
            <a:avLst/>
          </a:prstGeom>
        </p:spPr>
      </p:pic>
      <p:sp>
        <p:nvSpPr>
          <p:cNvPr id="7"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a:xfrm>
            <a:off x="0" y="846882"/>
            <a:ext cx="7793037" cy="1479629"/>
          </a:xfrm>
        </p:spPr>
        <p:txBody>
          <a:bodyPr vert="horz" lIns="91440" tIns="45720" rIns="91440" bIns="45720" rtlCol="0" anchor="ctr">
            <a:normAutofit/>
          </a:bodyPr>
          <a:lstStyle/>
          <a:p>
            <a:pPr marL="457200" indent="-457200" algn="l">
              <a:buFont typeface="Wingdings" panose="05000000000000000000" pitchFamily="2" charset="2"/>
              <a:buChar char="p"/>
            </a:pPr>
            <a:r>
              <a:rPr lang="zh-CN" altLang="en-US" sz="3200" dirty="0">
                <a:solidFill>
                  <a:srgbClr val="000000"/>
                </a:solidFill>
                <a:latin typeface="Times New Roman" panose="02020603050405020304" pitchFamily="18" charset="0"/>
              </a:rPr>
              <a:t>按零件上同时被测参数的多少分        </a:t>
            </a:r>
            <a:br>
              <a:rPr lang="zh-CN" altLang="en-US" sz="3200" dirty="0">
                <a:solidFill>
                  <a:srgbClr val="000000"/>
                </a:solidFill>
                <a:latin typeface="Times New Roman" panose="02020603050405020304" pitchFamily="18" charset="0"/>
              </a:rPr>
            </a:br>
            <a:endParaRPr lang="zh-CN" altLang="en-US" sz="3200" dirty="0">
              <a:solidFill>
                <a:srgbClr val="000000"/>
              </a:solidFill>
              <a:latin typeface="Times New Roman" panose="02020603050405020304" pitchFamily="18" charset="0"/>
            </a:endParaRPr>
          </a:p>
        </p:txBody>
      </p:sp>
      <p:sp>
        <p:nvSpPr>
          <p:cNvPr id="70659" name="Rectangle 3"/>
          <p:cNvSpPr>
            <a:spLocks noGrp="1" noChangeArrowheads="1"/>
          </p:cNvSpPr>
          <p:nvPr>
            <p:ph type="body" idx="1"/>
          </p:nvPr>
        </p:nvSpPr>
        <p:spPr>
          <a:xfrm>
            <a:off x="105805" y="1826908"/>
            <a:ext cx="10855421" cy="3204183"/>
          </a:xfrm>
        </p:spPr>
        <p:txBody>
          <a:bodyPr>
            <a:normAutofit fontScale="92500"/>
          </a:bodyPr>
          <a:lstStyle/>
          <a:p>
            <a:pPr>
              <a:lnSpc>
                <a:spcPct val="160000"/>
              </a:lnSpc>
              <a:spcAft>
                <a:spcPts val="600"/>
              </a:spcAft>
              <a:buFont typeface="Wingdings" panose="05000000000000000000" pitchFamily="2" charset="2"/>
              <a:buChar char="ü"/>
            </a:pPr>
            <a:r>
              <a:rPr lang="zh-CN" altLang="en-US" sz="2800" b="1" dirty="0">
                <a:solidFill>
                  <a:srgbClr val="C00000"/>
                </a:solidFill>
                <a:latin typeface="Times New Roman" panose="02020603050405020304" pitchFamily="18" charset="0"/>
              </a:rPr>
              <a:t>单项测量  </a:t>
            </a:r>
            <a:r>
              <a:rPr lang="zh-CN" altLang="en-US" sz="2800" dirty="0">
                <a:solidFill>
                  <a:srgbClr val="000000"/>
                </a:solidFill>
                <a:latin typeface="Times New Roman" panose="02020603050405020304" pitchFamily="18" charset="0"/>
              </a:rPr>
              <a:t>一次测量零件的一个参数。效率较低，一般用于刀具与量具的测量、废品分析以及工序检验等。</a:t>
            </a:r>
            <a:endParaRPr lang="en-US" altLang="zh-CN" sz="2800" b="1" dirty="0">
              <a:solidFill>
                <a:srgbClr val="C00000"/>
              </a:solidFill>
              <a:latin typeface="Times New Roman" panose="02020603050405020304" pitchFamily="18" charset="0"/>
            </a:endParaRPr>
          </a:p>
          <a:p>
            <a:pPr>
              <a:lnSpc>
                <a:spcPct val="160000"/>
              </a:lnSpc>
              <a:spcAft>
                <a:spcPts val="600"/>
              </a:spcAft>
              <a:buFont typeface="Wingdings" panose="05000000000000000000" pitchFamily="2" charset="2"/>
              <a:buChar char="ü"/>
            </a:pPr>
            <a:r>
              <a:rPr lang="zh-CN" altLang="en-US" sz="2800" b="1" dirty="0">
                <a:solidFill>
                  <a:srgbClr val="C00000"/>
                </a:solidFill>
                <a:latin typeface="Times New Roman" panose="02020603050405020304" pitchFamily="18" charset="0"/>
              </a:rPr>
              <a:t>综合测量  </a:t>
            </a:r>
            <a:r>
              <a:rPr lang="zh-CN" altLang="en-US" sz="2800" dirty="0">
                <a:solidFill>
                  <a:srgbClr val="000000"/>
                </a:solidFill>
                <a:latin typeface="Times New Roman" panose="02020603050405020304" pitchFamily="18" charset="0"/>
              </a:rPr>
              <a:t>同时测量零件几个相关参数的综合效应或综合参数。一般效率较高；对保证零件的互换性更为可靠，常用于完工零件的最终检验。</a:t>
            </a:r>
            <a:endParaRPr lang="zh-CN" altLang="en-US" sz="2800" dirty="0">
              <a:solidFill>
                <a:srgbClr val="000000"/>
              </a:solidFill>
              <a:latin typeface="Times New Roman" panose="02020603050405020304" pitchFamily="18" charset="0"/>
            </a:endParaRPr>
          </a:p>
        </p:txBody>
      </p:sp>
      <p:pic>
        <p:nvPicPr>
          <p:cNvPr id="921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374280" y="4637201"/>
            <a:ext cx="4817720" cy="2097857"/>
          </a:xfrm>
          <a:prstGeom prst="rect">
            <a:avLst/>
          </a:prstGeom>
          <a:noFill/>
          <a:extLst>
            <a:ext uri="{909E8E84-426E-40DD-AFC4-6F175D3DCCD1}">
              <a14:hiddenFill xmlns:a14="http://schemas.microsoft.com/office/drawing/2010/main">
                <a:solidFill>
                  <a:srgbClr val="FFFFFF"/>
                </a:solidFill>
              </a14:hiddenFill>
            </a:ext>
          </a:extLst>
        </p:spPr>
      </p:pic>
      <p:pic>
        <p:nvPicPr>
          <p:cNvPr id="921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9238" y="4607340"/>
            <a:ext cx="3910616" cy="2250660"/>
          </a:xfrm>
          <a:prstGeom prst="rect">
            <a:avLst/>
          </a:prstGeom>
          <a:noFill/>
          <a:extLst>
            <a:ext uri="{909E8E84-426E-40DD-AFC4-6F175D3DCCD1}">
              <a14:hiddenFill xmlns:a14="http://schemas.microsoft.com/office/drawing/2010/main">
                <a:solidFill>
                  <a:srgbClr val="FFFFFF"/>
                </a:solidFill>
              </a14:hiddenFill>
            </a:ext>
          </a:extLst>
        </p:spPr>
      </p:pic>
      <p:pic>
        <p:nvPicPr>
          <p:cNvPr id="9216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41" y="4833192"/>
            <a:ext cx="3035362" cy="17058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0" y="880180"/>
            <a:ext cx="10741306" cy="879172"/>
          </a:xfrm>
        </p:spPr>
        <p:txBody>
          <a:bodyPr>
            <a:normAutofit fontScale="90000"/>
          </a:bodyPr>
          <a:lstStyle/>
          <a:p>
            <a:pPr marL="457200" indent="-457200" algn="l">
              <a:buFont typeface="Wingdings" panose="05000000000000000000" pitchFamily="2" charset="2"/>
              <a:buChar char="p"/>
            </a:pPr>
            <a:r>
              <a:rPr lang="zh-CN" altLang="en-US" sz="3200" dirty="0">
                <a:solidFill>
                  <a:srgbClr val="000000"/>
                </a:solidFill>
                <a:latin typeface="Times New Roman" panose="02020603050405020304" pitchFamily="18" charset="0"/>
              </a:rPr>
              <a:t>按量仪与被测工件表面之间是否有机械作用的测量力分</a:t>
            </a:r>
            <a:r>
              <a:rPr lang="zh-CN" altLang="en-US" dirty="0"/>
              <a:t> </a:t>
            </a:r>
            <a:endParaRPr lang="zh-CN" altLang="en-US" dirty="0"/>
          </a:p>
        </p:txBody>
      </p:sp>
      <p:sp>
        <p:nvSpPr>
          <p:cNvPr id="71683" name="Rectangle 3"/>
          <p:cNvSpPr>
            <a:spLocks noGrp="1" noChangeArrowheads="1"/>
          </p:cNvSpPr>
          <p:nvPr>
            <p:ph type="body" idx="1"/>
          </p:nvPr>
        </p:nvSpPr>
        <p:spPr>
          <a:xfrm>
            <a:off x="0" y="2142874"/>
            <a:ext cx="8843206" cy="3320377"/>
          </a:xfrm>
        </p:spPr>
        <p:txBody>
          <a:bodyPr>
            <a:noAutofit/>
          </a:bodyPr>
          <a:lstStyle/>
          <a:p>
            <a:pPr>
              <a:lnSpc>
                <a:spcPct val="150000"/>
              </a:lnSpc>
              <a:spcAft>
                <a:spcPts val="600"/>
              </a:spcAft>
              <a:buFont typeface="Wingdings" panose="05000000000000000000" pitchFamily="2" charset="2"/>
              <a:buChar char="ü"/>
            </a:pPr>
            <a:r>
              <a:rPr lang="zh-CN" altLang="en-US" sz="2400" b="1" dirty="0">
                <a:solidFill>
                  <a:srgbClr val="C00000"/>
                </a:solidFill>
                <a:latin typeface="Times New Roman" panose="02020603050405020304" pitchFamily="18" charset="0"/>
              </a:rPr>
              <a:t>接触测量  </a:t>
            </a:r>
            <a:r>
              <a:rPr lang="zh-CN" altLang="en-US" sz="2400" dirty="0">
                <a:solidFill>
                  <a:srgbClr val="000000"/>
                </a:solidFill>
                <a:latin typeface="Times New Roman" panose="02020603050405020304" pitchFamily="18" charset="0"/>
              </a:rPr>
              <a:t>仪器的测量头与被测零件表面直接接触，并有机械作用的测量力存在。特点是稳定，但有弹性变形，容易磨损及对工件造成划伤。</a:t>
            </a:r>
            <a:r>
              <a:rPr lang="zh-CN" altLang="en-US" sz="2400" dirty="0"/>
              <a:t> </a:t>
            </a:r>
            <a:endParaRPr lang="zh-CN" altLang="en-US" sz="2400" dirty="0"/>
          </a:p>
          <a:p>
            <a:pPr>
              <a:lnSpc>
                <a:spcPct val="150000"/>
              </a:lnSpc>
              <a:spcAft>
                <a:spcPts val="600"/>
              </a:spcAft>
              <a:buFont typeface="Wingdings" panose="05000000000000000000" pitchFamily="2" charset="2"/>
              <a:buChar char="ü"/>
            </a:pPr>
            <a:r>
              <a:rPr lang="zh-CN" altLang="en-US" sz="2400" b="1" dirty="0">
                <a:solidFill>
                  <a:srgbClr val="C00000"/>
                </a:solidFill>
                <a:latin typeface="Times New Roman" panose="02020603050405020304" pitchFamily="18" charset="0"/>
              </a:rPr>
              <a:t>非接触测量  </a:t>
            </a:r>
            <a:r>
              <a:rPr lang="zh-CN" altLang="en-US" sz="2400" dirty="0">
                <a:solidFill>
                  <a:srgbClr val="000000"/>
                </a:solidFill>
                <a:latin typeface="Times New Roman" panose="02020603050405020304" pitchFamily="18" charset="0"/>
              </a:rPr>
              <a:t>仪器的测头与被测零件之间没有机械作用的测量力。无变形，无磨损和无划伤，灵敏度高，但受工件表面状况影响大。</a:t>
            </a:r>
            <a:r>
              <a:rPr lang="zh-CN" altLang="en-US" sz="2400" dirty="0"/>
              <a:t> </a:t>
            </a:r>
            <a:endParaRPr lang="zh-CN" altLang="en-US" sz="2400" dirty="0"/>
          </a:p>
        </p:txBody>
      </p:sp>
      <p:pic>
        <p:nvPicPr>
          <p:cNvPr id="931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66660" y="4583574"/>
            <a:ext cx="3425339" cy="2274425"/>
          </a:xfrm>
          <a:prstGeom prst="rect">
            <a:avLst/>
          </a:prstGeom>
          <a:noFill/>
          <a:extLst>
            <a:ext uri="{909E8E84-426E-40DD-AFC4-6F175D3DCCD1}">
              <a14:hiddenFill xmlns:a14="http://schemas.microsoft.com/office/drawing/2010/main">
                <a:solidFill>
                  <a:srgbClr val="FFFFFF"/>
                </a:solidFill>
              </a14:hiddenFill>
            </a:ext>
          </a:extLst>
        </p:spPr>
      </p:pic>
      <p:pic>
        <p:nvPicPr>
          <p:cNvPr id="9318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1988" y="5223657"/>
            <a:ext cx="1508326" cy="1508326"/>
          </a:xfrm>
          <a:prstGeom prst="rect">
            <a:avLst/>
          </a:prstGeom>
          <a:noFill/>
          <a:extLst>
            <a:ext uri="{909E8E84-426E-40DD-AFC4-6F175D3DCCD1}">
              <a14:hiddenFill xmlns:a14="http://schemas.microsoft.com/office/drawing/2010/main">
                <a:solidFill>
                  <a:srgbClr val="FFFFFF"/>
                </a:solidFill>
              </a14:hiddenFill>
            </a:ext>
          </a:extLst>
        </p:spPr>
      </p:pic>
      <p:pic>
        <p:nvPicPr>
          <p:cNvPr id="93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10875" y="2142874"/>
            <a:ext cx="3336908" cy="210225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0" y="779360"/>
            <a:ext cx="8308853" cy="968415"/>
          </a:xfrm>
        </p:spPr>
        <p:txBody>
          <a:bodyPr>
            <a:normAutofit fontScale="90000"/>
          </a:bodyPr>
          <a:lstStyle/>
          <a:p>
            <a:pPr marL="457200" indent="-457200" algn="l">
              <a:buFont typeface="Wingdings" panose="05000000000000000000" pitchFamily="2" charset="2"/>
              <a:buChar char="p"/>
            </a:pPr>
            <a:r>
              <a:rPr lang="zh-CN" altLang="en-US" sz="3200" dirty="0">
                <a:solidFill>
                  <a:srgbClr val="000000"/>
                </a:solidFill>
                <a:latin typeface="Times New Roman" panose="02020603050405020304" pitchFamily="18" charset="0"/>
              </a:rPr>
              <a:t>按技术测量在机械制造过程中所起的作用分</a:t>
            </a:r>
            <a:r>
              <a:rPr lang="zh-CN" altLang="en-US" dirty="0"/>
              <a:t> </a:t>
            </a:r>
            <a:endParaRPr lang="zh-CN" altLang="en-US" dirty="0"/>
          </a:p>
        </p:txBody>
      </p:sp>
      <p:sp>
        <p:nvSpPr>
          <p:cNvPr id="72707" name="Rectangle 3"/>
          <p:cNvSpPr>
            <a:spLocks noGrp="1" noChangeArrowheads="1"/>
          </p:cNvSpPr>
          <p:nvPr>
            <p:ph type="body" idx="1"/>
          </p:nvPr>
        </p:nvSpPr>
        <p:spPr>
          <a:xfrm>
            <a:off x="0" y="1716355"/>
            <a:ext cx="11863971" cy="3541713"/>
          </a:xfrm>
        </p:spPr>
        <p:txBody>
          <a:bodyPr/>
          <a:lstStyle/>
          <a:p>
            <a:pPr algn="just">
              <a:lnSpc>
                <a:spcPct val="150000"/>
              </a:lnSpc>
              <a:buFont typeface="Wingdings" panose="05000000000000000000" pitchFamily="2" charset="2"/>
              <a:buChar char="ü"/>
            </a:pPr>
            <a:r>
              <a:rPr lang="zh-CN" altLang="en-US" sz="2800" b="1" dirty="0">
                <a:solidFill>
                  <a:srgbClr val="C00000"/>
                </a:solidFill>
                <a:latin typeface="Times New Roman" panose="02020603050405020304" pitchFamily="18" charset="0"/>
              </a:rPr>
              <a:t>主动测量 </a:t>
            </a:r>
            <a:r>
              <a:rPr lang="zh-CN" altLang="en-US" sz="2800" dirty="0">
                <a:solidFill>
                  <a:srgbClr val="000000"/>
                </a:solidFill>
                <a:latin typeface="Times New Roman" panose="02020603050405020304" pitchFamily="18" charset="0"/>
              </a:rPr>
              <a:t>（实时测量）</a:t>
            </a:r>
            <a:r>
              <a:rPr lang="zh-CN" altLang="en-US" sz="2800" dirty="0">
                <a:solidFill>
                  <a:srgbClr val="000000"/>
                </a:solidFill>
              </a:rPr>
              <a:t> 在</a:t>
            </a:r>
            <a:r>
              <a:rPr lang="zh-CN" altLang="en-US" sz="2800" dirty="0">
                <a:solidFill>
                  <a:srgbClr val="000000"/>
                </a:solidFill>
                <a:latin typeface="Times New Roman" panose="02020603050405020304" pitchFamily="18" charset="0"/>
              </a:rPr>
              <a:t>零件加工过程中进行的测量，防止出废品。现在应用越来越多。</a:t>
            </a:r>
            <a:r>
              <a:rPr lang="zh-CN" altLang="en-US" sz="2800" dirty="0">
                <a:solidFill>
                  <a:srgbClr val="000000"/>
                </a:solidFill>
              </a:rPr>
              <a:t> </a:t>
            </a:r>
            <a:endParaRPr lang="zh-CN" altLang="en-US" sz="2800" dirty="0"/>
          </a:p>
          <a:p>
            <a:pPr algn="just">
              <a:lnSpc>
                <a:spcPct val="150000"/>
              </a:lnSpc>
              <a:buFont typeface="Wingdings" panose="05000000000000000000" pitchFamily="2" charset="2"/>
              <a:buChar char="ü"/>
            </a:pPr>
            <a:r>
              <a:rPr lang="zh-CN" altLang="en-US" sz="2800" b="1" dirty="0">
                <a:solidFill>
                  <a:srgbClr val="C00000"/>
                </a:solidFill>
                <a:latin typeface="Times New Roman" panose="02020603050405020304" pitchFamily="18" charset="0"/>
              </a:rPr>
              <a:t>被动测量  </a:t>
            </a:r>
            <a:r>
              <a:rPr lang="zh-CN" altLang="en-US" sz="2800" dirty="0">
                <a:solidFill>
                  <a:srgbClr val="000000"/>
                </a:solidFill>
                <a:latin typeface="Times New Roman" panose="02020603050405020304" pitchFamily="18" charset="0"/>
              </a:rPr>
              <a:t>零件加工后进行的测量。测量结果仅用于发现并剔出废品。</a:t>
            </a:r>
            <a:endParaRPr lang="zh-CN" altLang="en-US" sz="2800" dirty="0">
              <a:solidFill>
                <a:srgbClr val="000000"/>
              </a:solidFill>
              <a:latin typeface="Times New Roman" panose="02020603050405020304" pitchFamily="18" charset="0"/>
            </a:endParaRPr>
          </a:p>
          <a:p>
            <a:pPr algn="just">
              <a:buFont typeface="Wingdings" panose="05000000000000000000" pitchFamily="2" charset="2"/>
              <a:buNone/>
            </a:pPr>
            <a:endParaRPr lang="zh-CN" altLang="en-US" dirty="0"/>
          </a:p>
        </p:txBody>
      </p:sp>
      <p:pic>
        <p:nvPicPr>
          <p:cNvPr id="9421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67625" y="3843336"/>
            <a:ext cx="4524375" cy="3014663"/>
          </a:xfrm>
          <a:prstGeom prst="rect">
            <a:avLst/>
          </a:prstGeom>
          <a:noFill/>
          <a:extLst>
            <a:ext uri="{909E8E84-426E-40DD-AFC4-6F175D3DCCD1}">
              <a14:hiddenFill xmlns:a14="http://schemas.microsoft.com/office/drawing/2010/main">
                <a:solidFill>
                  <a:srgbClr val="FFFFFF"/>
                </a:solidFill>
              </a14:hiddenFill>
            </a:ext>
          </a:extLst>
        </p:spPr>
      </p:pic>
      <p:pic>
        <p:nvPicPr>
          <p:cNvPr id="9421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45" y="3843335"/>
            <a:ext cx="4762500" cy="3057525"/>
          </a:xfrm>
          <a:prstGeom prst="rect">
            <a:avLst/>
          </a:prstGeom>
          <a:noFill/>
          <a:extLst>
            <a:ext uri="{909E8E84-426E-40DD-AFC4-6F175D3DCCD1}">
              <a14:hiddenFill xmlns:a14="http://schemas.microsoft.com/office/drawing/2010/main">
                <a:solidFill>
                  <a:srgbClr val="FFFFFF"/>
                </a:solidFill>
              </a14:hiddenFill>
            </a:ext>
          </a:extLst>
        </p:spPr>
      </p:pic>
      <p:pic>
        <p:nvPicPr>
          <p:cNvPr id="942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4168" y="3843335"/>
            <a:ext cx="4361152" cy="30146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132292" y="599645"/>
            <a:ext cx="7793038" cy="1143000"/>
          </a:xfrm>
        </p:spPr>
        <p:txBody>
          <a:bodyPr vert="horz" lIns="91440" tIns="45720" rIns="91440" bIns="45720" rtlCol="0" anchor="ctr">
            <a:normAutofit/>
          </a:bodyPr>
          <a:lstStyle/>
          <a:p>
            <a:pPr algn="just">
              <a:spcBef>
                <a:spcPct val="20000"/>
              </a:spcBef>
            </a:pPr>
            <a:r>
              <a:rPr lang="en-US" altLang="zh-CN" sz="3000" b="1" dirty="0">
                <a:latin typeface="+mn-lt"/>
                <a:ea typeface="+mn-ea"/>
                <a:cs typeface="+mn-cs"/>
              </a:rPr>
              <a:t>4.</a:t>
            </a:r>
            <a:r>
              <a:rPr lang="zh-CN" altLang="en-US" sz="3000" b="1" dirty="0">
                <a:latin typeface="+mn-lt"/>
                <a:ea typeface="+mn-ea"/>
                <a:cs typeface="+mn-cs"/>
              </a:rPr>
              <a:t>测量的基本原则</a:t>
            </a:r>
            <a:endParaRPr lang="zh-CN" altLang="en-US" sz="3000" b="1" dirty="0">
              <a:latin typeface="+mn-lt"/>
              <a:ea typeface="+mn-ea"/>
              <a:cs typeface="+mn-cs"/>
            </a:endParaRPr>
          </a:p>
        </p:txBody>
      </p:sp>
      <p:sp>
        <p:nvSpPr>
          <p:cNvPr id="123907" name="Rectangle 3"/>
          <p:cNvSpPr>
            <a:spLocks noGrp="1" noChangeArrowheads="1"/>
          </p:cNvSpPr>
          <p:nvPr>
            <p:ph type="body" idx="1"/>
          </p:nvPr>
        </p:nvSpPr>
        <p:spPr>
          <a:xfrm>
            <a:off x="386937" y="1564883"/>
            <a:ext cx="11523412" cy="5175738"/>
          </a:xfrm>
        </p:spPr>
        <p:txBody>
          <a:bodyPr>
            <a:normAutofit lnSpcReduction="10000"/>
          </a:bodyPr>
          <a:lstStyle/>
          <a:p>
            <a:pPr algn="just">
              <a:lnSpc>
                <a:spcPct val="150000"/>
              </a:lnSpc>
            </a:pPr>
            <a:r>
              <a:rPr lang="zh-CN" altLang="en-US" sz="2400" b="1" dirty="0">
                <a:solidFill>
                  <a:srgbClr val="C00000"/>
                </a:solidFill>
                <a:latin typeface="Times New Roman" panose="02020603050405020304" pitchFamily="18" charset="0"/>
              </a:rPr>
              <a:t>基准统一原则</a:t>
            </a:r>
            <a:r>
              <a:rPr lang="zh-CN" altLang="en-US" sz="2400" dirty="0">
                <a:latin typeface="Times New Roman" panose="02020603050405020304" pitchFamily="18" charset="0"/>
              </a:rPr>
              <a:t>，各种基准原则上应该一致。设计</a:t>
            </a:r>
            <a:r>
              <a:rPr lang="en-US" altLang="zh-CN" sz="2400" dirty="0">
                <a:latin typeface="Times New Roman" panose="02020603050405020304" pitchFamily="18" charset="0"/>
              </a:rPr>
              <a:t>\</a:t>
            </a:r>
            <a:r>
              <a:rPr lang="zh-CN" altLang="en-US" sz="2400" dirty="0">
                <a:latin typeface="Times New Roman" panose="02020603050405020304" pitchFamily="18" charset="0"/>
              </a:rPr>
              <a:t>装配</a:t>
            </a:r>
            <a:r>
              <a:rPr lang="en-US" altLang="zh-CN" sz="2400" dirty="0">
                <a:latin typeface="Times New Roman" panose="02020603050405020304" pitchFamily="18" charset="0"/>
              </a:rPr>
              <a:t>\</a:t>
            </a:r>
            <a:r>
              <a:rPr lang="zh-CN" altLang="en-US" sz="2400" dirty="0">
                <a:latin typeface="Times New Roman" panose="02020603050405020304" pitchFamily="18" charset="0"/>
              </a:rPr>
              <a:t>加工</a:t>
            </a:r>
            <a:r>
              <a:rPr lang="en-US" altLang="zh-CN" sz="2400" dirty="0">
                <a:latin typeface="Times New Roman" panose="02020603050405020304" pitchFamily="18" charset="0"/>
              </a:rPr>
              <a:t>\</a:t>
            </a:r>
            <a:r>
              <a:rPr lang="zh-CN" altLang="en-US" sz="2400" dirty="0">
                <a:latin typeface="Times New Roman" panose="02020603050405020304" pitchFamily="18" charset="0"/>
              </a:rPr>
              <a:t>测量。</a:t>
            </a:r>
            <a:endParaRPr lang="en-US" altLang="zh-CN" sz="2400" dirty="0">
              <a:latin typeface="Times New Roman" panose="02020603050405020304" pitchFamily="18" charset="0"/>
            </a:endParaRPr>
          </a:p>
          <a:p>
            <a:pPr algn="just">
              <a:lnSpc>
                <a:spcPct val="150000"/>
              </a:lnSpc>
            </a:pPr>
            <a:r>
              <a:rPr lang="zh-CN" altLang="en-US" sz="2400" b="1" dirty="0">
                <a:solidFill>
                  <a:srgbClr val="C00000"/>
                </a:solidFill>
                <a:latin typeface="Times New Roman" panose="02020603050405020304" pitchFamily="18" charset="0"/>
              </a:rPr>
              <a:t>最小变形原则</a:t>
            </a:r>
            <a:r>
              <a:rPr lang="zh-CN" altLang="en-US" sz="2400" dirty="0">
                <a:latin typeface="Times New Roman" panose="02020603050405020304" pitchFamily="18" charset="0"/>
              </a:rPr>
              <a:t>，被测工件与测量器具之间的相对变形最小。</a:t>
            </a:r>
            <a:endParaRPr lang="zh-CN" altLang="en-US" sz="2400" dirty="0"/>
          </a:p>
          <a:p>
            <a:pPr algn="just">
              <a:lnSpc>
                <a:spcPct val="150000"/>
              </a:lnSpc>
            </a:pPr>
            <a:r>
              <a:rPr lang="zh-CN" altLang="en-US" sz="2400" b="1" dirty="0">
                <a:solidFill>
                  <a:srgbClr val="C00000"/>
                </a:solidFill>
                <a:latin typeface="Times New Roman" panose="02020603050405020304" pitchFamily="18" charset="0"/>
              </a:rPr>
              <a:t>最短链原则</a:t>
            </a:r>
            <a:r>
              <a:rPr lang="zh-CN" altLang="en-US" sz="2400" dirty="0">
                <a:latin typeface="Times New Roman" panose="02020603050405020304" pitchFamily="18" charset="0"/>
              </a:rPr>
              <a:t>，连接被测工件与测量器具的测头之间的组成环节最少。</a:t>
            </a:r>
            <a:endParaRPr lang="zh-CN" altLang="en-US" sz="2400" dirty="0"/>
          </a:p>
          <a:p>
            <a:pPr algn="just">
              <a:lnSpc>
                <a:spcPct val="150000"/>
              </a:lnSpc>
            </a:pPr>
            <a:r>
              <a:rPr lang="zh-CN" altLang="en-US" sz="2400" b="1" dirty="0">
                <a:solidFill>
                  <a:srgbClr val="C00000"/>
                </a:solidFill>
                <a:latin typeface="Times New Roman" panose="02020603050405020304" pitchFamily="18" charset="0"/>
              </a:rPr>
              <a:t>阿贝原则</a:t>
            </a:r>
            <a:r>
              <a:rPr lang="zh-CN" altLang="en-US" sz="2400" dirty="0">
                <a:latin typeface="Times New Roman" panose="02020603050405020304" pitchFamily="18" charset="0"/>
              </a:rPr>
              <a:t>，工件的被测量与测量器具的测头标尺应该在一条直线上或在延长线上。</a:t>
            </a:r>
            <a:r>
              <a:rPr lang="zh-CN" altLang="en-US" sz="2400" dirty="0">
                <a:latin typeface="宋体" panose="02010600030101010101" pitchFamily="2" charset="-122"/>
              </a:rPr>
              <a:t>阿贝原则是长度计量的最基本原则，其意义在于它避免了因导轨误差引起的一次测量误差。在检定和测试中遵守阿贝原则可提高测量的准确度。</a:t>
            </a:r>
            <a:endParaRPr lang="en-US" altLang="zh-CN" sz="2400" dirty="0"/>
          </a:p>
          <a:p>
            <a:pPr algn="just">
              <a:lnSpc>
                <a:spcPct val="150000"/>
              </a:lnSpc>
            </a:pPr>
            <a:r>
              <a:rPr lang="zh-CN" altLang="en-US" sz="2400" b="1" dirty="0">
                <a:solidFill>
                  <a:srgbClr val="C00000"/>
                </a:solidFill>
                <a:latin typeface="Times New Roman" panose="02020603050405020304" pitchFamily="18" charset="0"/>
              </a:rPr>
              <a:t>闭合原则</a:t>
            </a:r>
            <a:r>
              <a:rPr lang="zh-CN" altLang="en-US" sz="2400" dirty="0">
                <a:latin typeface="Times New Roman" panose="02020603050405020304" pitchFamily="18" charset="0"/>
              </a:rPr>
              <a:t>，在圆周封闭测量中，累积误差为零，例如：齿距累积误差测量，多棱体内角测量。</a:t>
            </a:r>
            <a:endParaRPr lang="zh-CN" altLang="en-US" sz="2400" dirty="0"/>
          </a:p>
          <a:p>
            <a:pPr>
              <a:lnSpc>
                <a:spcPct val="150000"/>
              </a:lnSpc>
            </a:pPr>
            <a:r>
              <a:rPr lang="zh-CN" altLang="en-US" sz="2400" b="1" dirty="0">
                <a:solidFill>
                  <a:srgbClr val="C00000"/>
                </a:solidFill>
                <a:latin typeface="Times New Roman" panose="02020603050405020304" pitchFamily="18" charset="0"/>
              </a:rPr>
              <a:t>重复原则</a:t>
            </a:r>
            <a:r>
              <a:rPr lang="zh-CN" altLang="en-US" sz="2400" dirty="0">
                <a:latin typeface="Times New Roman" panose="02020603050405020304" pitchFamily="18" charset="0"/>
              </a:rPr>
              <a:t>，同一被测量应多次测量，以消除测量误差的影响。</a:t>
            </a:r>
            <a:r>
              <a:rPr lang="zh-CN" altLang="en-US" sz="2400" dirty="0"/>
              <a:t> </a:t>
            </a:r>
            <a:endParaRPr lang="zh-CN" altLang="en-US" sz="2400" dirty="0"/>
          </a:p>
        </p:txBody>
      </p:sp>
      <p:sp>
        <p:nvSpPr>
          <p:cNvPr id="6"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3 </a:t>
            </a:r>
            <a:r>
              <a:rPr lang="zh-CN" altLang="en-US" kern="0" dirty="0">
                <a:latin typeface="方正隶书简体" panose="03000509000000000000" pitchFamily="2" charset="-122"/>
                <a:ea typeface="方正隶书简体" panose="03000509000000000000" pitchFamily="2" charset="-122"/>
              </a:rPr>
              <a:t>计量器具和测量方法</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3"/>
          <p:cNvSpPr>
            <a:spLocks noGrp="1" noChangeArrowheads="1"/>
          </p:cNvSpPr>
          <p:nvPr>
            <p:ph type="body" idx="1"/>
          </p:nvPr>
        </p:nvSpPr>
        <p:spPr>
          <a:xfrm>
            <a:off x="242466" y="1288249"/>
            <a:ext cx="11598435" cy="3313113"/>
          </a:xfrm>
        </p:spPr>
        <p:txBody>
          <a:bodyPr>
            <a:normAutofit/>
          </a:bodyPr>
          <a:lstStyle/>
          <a:p>
            <a:pPr marL="0" indent="0">
              <a:lnSpc>
                <a:spcPct val="150000"/>
              </a:lnSpc>
              <a:buNone/>
            </a:pPr>
            <a:r>
              <a:rPr lang="zh-CN" altLang="en-US" sz="3200" dirty="0">
                <a:solidFill>
                  <a:srgbClr val="000000"/>
                </a:solidFill>
                <a:latin typeface="Times New Roman" panose="02020603050405020304" pitchFamily="18" charset="0"/>
              </a:rPr>
              <a:t>不论测量仪器精度有多高，</a:t>
            </a:r>
            <a:r>
              <a:rPr lang="zh-CN" altLang="en-US" sz="3200" b="1" dirty="0">
                <a:solidFill>
                  <a:srgbClr val="339933"/>
                </a:solidFill>
                <a:latin typeface="Times New Roman" panose="02020603050405020304" pitchFamily="18" charset="0"/>
              </a:rPr>
              <a:t>在测量过程中，由于有各种误差因素的存在，使得测量结果与被测量的参考量值存在差异，</a:t>
            </a:r>
            <a:r>
              <a:rPr lang="zh-CN" altLang="en-US" sz="3200" b="1" dirty="0">
                <a:solidFill>
                  <a:srgbClr val="339933"/>
                </a:solidFill>
                <a:cs typeface="Times New Roman" panose="02020603050405020304" pitchFamily="18" charset="0"/>
              </a:rPr>
              <a:t> </a:t>
            </a:r>
            <a:r>
              <a:rPr lang="zh-CN" altLang="en-US" sz="3200" b="1" dirty="0">
                <a:solidFill>
                  <a:srgbClr val="339933"/>
                </a:solidFill>
                <a:latin typeface="Times New Roman" panose="02020603050405020304" pitchFamily="18" charset="0"/>
              </a:rPr>
              <a:t>这个差异我们称之为</a:t>
            </a:r>
            <a:r>
              <a:rPr lang="zh-CN" altLang="en-US" sz="3200" b="1" u="sng" dirty="0">
                <a:solidFill>
                  <a:srgbClr val="C00000"/>
                </a:solidFill>
                <a:latin typeface="Times New Roman" panose="02020603050405020304" pitchFamily="18" charset="0"/>
              </a:rPr>
              <a:t>测量误差。</a:t>
            </a:r>
            <a:endParaRPr lang="zh-CN" altLang="en-US" sz="3200" b="1" u="sng" dirty="0">
              <a:solidFill>
                <a:srgbClr val="C00000"/>
              </a:solidFill>
            </a:endParaRPr>
          </a:p>
          <a:p>
            <a:pPr marL="0" indent="0" algn="just">
              <a:buNone/>
            </a:pPr>
            <a:endParaRPr lang="zh-CN" altLang="en-US" sz="3200" dirty="0"/>
          </a:p>
          <a:p>
            <a:pPr marL="0" indent="0">
              <a:buNone/>
            </a:pPr>
            <a:endParaRPr lang="zh-CN" altLang="en-US" sz="3200" dirty="0"/>
          </a:p>
        </p:txBody>
      </p:sp>
      <p:sp>
        <p:nvSpPr>
          <p:cNvPr id="5"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4  </a:t>
            </a:r>
            <a:r>
              <a:rPr lang="zh-CN" altLang="en-US" kern="0" dirty="0">
                <a:latin typeface="方正隶书简体" panose="03000509000000000000" pitchFamily="2" charset="-122"/>
                <a:ea typeface="方正隶书简体" panose="03000509000000000000" pitchFamily="2" charset="-122"/>
              </a:rPr>
              <a:t>测量误差 </a:t>
            </a:r>
            <a:endParaRPr lang="zh-CN" altLang="en-US" kern="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6209" y="3820591"/>
            <a:ext cx="7433325" cy="26728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3" name="Rectangle 7"/>
          <p:cNvSpPr>
            <a:spLocks noChangeArrowheads="1"/>
          </p:cNvSpPr>
          <p:nvPr/>
        </p:nvSpPr>
        <p:spPr bwMode="auto">
          <a:xfrm>
            <a:off x="5715000" y="32194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025" name="Rectangle 9"/>
          <p:cNvSpPr>
            <a:spLocks noChangeArrowheads="1"/>
          </p:cNvSpPr>
          <p:nvPr/>
        </p:nvSpPr>
        <p:spPr bwMode="auto">
          <a:xfrm>
            <a:off x="5700713" y="321945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86027" name="Rectangle 11"/>
          <p:cNvSpPr>
            <a:spLocks noChangeArrowheads="1"/>
          </p:cNvSpPr>
          <p:nvPr/>
        </p:nvSpPr>
        <p:spPr bwMode="auto">
          <a:xfrm>
            <a:off x="5995988" y="33194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 name="Rectangle 3"/>
          <p:cNvSpPr txBox="1">
            <a:spLocks noChangeArrowheads="1"/>
          </p:cNvSpPr>
          <p:nvPr/>
        </p:nvSpPr>
        <p:spPr bwMode="auto">
          <a:xfrm>
            <a:off x="476462" y="988457"/>
            <a:ext cx="11348954"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05000"/>
              </a:lnSpc>
              <a:spcBef>
                <a:spcPct val="0"/>
              </a:spcBef>
              <a:buNone/>
              <a:defRPr/>
            </a:pPr>
            <a:r>
              <a:rPr lang="zh-CN" altLang="en-US" sz="3000" b="1" dirty="0"/>
              <a:t>一、测量误差的基本概念</a:t>
            </a:r>
            <a:endParaRPr lang="en-US" altLang="zh-CN" sz="3000" b="1" dirty="0"/>
          </a:p>
          <a:p>
            <a:pPr marL="0" indent="0">
              <a:lnSpc>
                <a:spcPct val="105000"/>
              </a:lnSpc>
              <a:spcBef>
                <a:spcPct val="0"/>
              </a:spcBef>
              <a:buNone/>
              <a:defRPr/>
            </a:pPr>
            <a:endParaRPr lang="zh-CN" altLang="en-US" sz="1800" b="1" u="sng" dirty="0">
              <a:solidFill>
                <a:schemeClr val="tx2"/>
              </a:solidFill>
              <a:latin typeface="Times New Roman" panose="02020603050405020304" pitchFamily="18" charset="0"/>
              <a:ea typeface="+mj-ea"/>
              <a:cs typeface="+mj-cs"/>
            </a:endParaRPr>
          </a:p>
          <a:p>
            <a:pPr marL="0" indent="0" eaLnBrk="1" hangingPunct="1">
              <a:lnSpc>
                <a:spcPct val="105000"/>
              </a:lnSpc>
              <a:spcBef>
                <a:spcPct val="10000"/>
              </a:spcBef>
              <a:buNone/>
              <a:defRPr/>
            </a:pPr>
            <a:r>
              <a:rPr lang="en-US" altLang="zh-CN" sz="2800" b="1" kern="0" dirty="0">
                <a:solidFill>
                  <a:srgbClr val="C00000"/>
                </a:solidFill>
                <a:latin typeface="楷体_GB2312" pitchFamily="49" charset="-122"/>
                <a:ea typeface="楷体_GB2312" pitchFamily="49" charset="-122"/>
              </a:rPr>
              <a:t>1.</a:t>
            </a:r>
            <a:r>
              <a:rPr lang="zh-CN" altLang="en-US" sz="2800" b="1" kern="0" dirty="0">
                <a:solidFill>
                  <a:srgbClr val="C00000"/>
                </a:solidFill>
                <a:latin typeface="楷体_GB2312" pitchFamily="49" charset="-122"/>
                <a:ea typeface="楷体_GB2312" pitchFamily="49" charset="-122"/>
              </a:rPr>
              <a:t>绝对误差 </a:t>
            </a:r>
            <a:r>
              <a:rPr lang="zh-CN" altLang="en-US" sz="2400" b="1" kern="0" dirty="0">
                <a:solidFill>
                  <a:srgbClr val="C00000"/>
                </a:solidFill>
                <a:latin typeface="楷体_GB2312" pitchFamily="49" charset="-122"/>
                <a:ea typeface="楷体_GB2312" pitchFamily="49" charset="-122"/>
              </a:rPr>
              <a:t> </a:t>
            </a:r>
            <a:r>
              <a:rPr lang="zh-CN" altLang="en-US" sz="2400" kern="0" dirty="0">
                <a:latin typeface="楷体_GB2312" pitchFamily="49" charset="-122"/>
                <a:ea typeface="楷体_GB2312" pitchFamily="49" charset="-122"/>
              </a:rPr>
              <a:t>被测几何量的量值与其参考量值之差，即</a:t>
            </a:r>
            <a:endParaRPr lang="zh-CN" altLang="en-US" sz="2400" kern="0" dirty="0">
              <a:latin typeface="楷体_GB2312" pitchFamily="49" charset="-122"/>
              <a:ea typeface="楷体_GB2312" pitchFamily="49" charset="-122"/>
            </a:endParaRPr>
          </a:p>
          <a:p>
            <a:pPr marL="0" indent="0" algn="r" eaLnBrk="1" hangingPunct="1">
              <a:lnSpc>
                <a:spcPct val="105000"/>
              </a:lnSpc>
              <a:spcBef>
                <a:spcPct val="10000"/>
              </a:spcBef>
              <a:buNone/>
              <a:defRPr/>
            </a:pPr>
            <a:endParaRPr lang="en-US" altLang="zh-CN" sz="2400" kern="0" dirty="0"/>
          </a:p>
          <a:p>
            <a:pPr marL="0" indent="0" algn="r" eaLnBrk="1" hangingPunct="1">
              <a:lnSpc>
                <a:spcPct val="105000"/>
              </a:lnSpc>
              <a:spcBef>
                <a:spcPct val="10000"/>
              </a:spcBef>
              <a:buNone/>
              <a:defRPr/>
            </a:pPr>
            <a:endParaRPr lang="en-US" altLang="zh-CN" sz="2400" kern="0" dirty="0"/>
          </a:p>
          <a:p>
            <a:pPr marL="0" indent="0" eaLnBrk="1" hangingPunct="1">
              <a:lnSpc>
                <a:spcPct val="105000"/>
              </a:lnSpc>
              <a:spcBef>
                <a:spcPct val="10000"/>
              </a:spcBef>
              <a:buNone/>
              <a:defRPr/>
            </a:pPr>
            <a:endParaRPr lang="zh-CN" altLang="en-US" sz="500" kern="0" dirty="0">
              <a:latin typeface="楷体_GB2312" pitchFamily="49" charset="-122"/>
              <a:ea typeface="楷体_GB2312" pitchFamily="49" charset="-122"/>
            </a:endParaRPr>
          </a:p>
          <a:p>
            <a:pPr marL="0" indent="0" eaLnBrk="1" hangingPunct="1">
              <a:lnSpc>
                <a:spcPct val="105000"/>
              </a:lnSpc>
              <a:spcBef>
                <a:spcPts val="600"/>
              </a:spcBef>
              <a:spcAft>
                <a:spcPts val="600"/>
              </a:spcAft>
              <a:buNone/>
              <a:defRPr/>
            </a:pPr>
            <a:r>
              <a:rPr lang="en-US" altLang="zh-CN" sz="2400" i="1" kern="0" dirty="0">
                <a:latin typeface="Times New Roman" panose="02020603050405020304" pitchFamily="18" charset="0"/>
                <a:ea typeface="楷体_GB2312" pitchFamily="49" charset="-122"/>
              </a:rPr>
              <a:t>      </a:t>
            </a:r>
            <a:r>
              <a:rPr lang="zh-CN" altLang="en-US" sz="2400" kern="0" dirty="0">
                <a:latin typeface="Times New Roman" panose="02020603050405020304" pitchFamily="18" charset="0"/>
                <a:ea typeface="楷体_GB2312" pitchFamily="49" charset="-122"/>
              </a:rPr>
              <a:t>其中：</a:t>
            </a:r>
            <a:r>
              <a:rPr lang="en-US" altLang="zh-CN" sz="2400" i="1" kern="0" dirty="0">
                <a:latin typeface="Times New Roman" panose="02020603050405020304" pitchFamily="18" charset="0"/>
                <a:ea typeface="楷体_GB2312" pitchFamily="49" charset="-122"/>
              </a:rPr>
              <a:t>δ——</a:t>
            </a:r>
            <a:r>
              <a:rPr lang="zh-CN" altLang="en-US" sz="2400" kern="0" dirty="0">
                <a:latin typeface="楷体_GB2312" pitchFamily="49" charset="-122"/>
                <a:ea typeface="楷体_GB2312" pitchFamily="49" charset="-122"/>
              </a:rPr>
              <a:t>绝对误差；  </a:t>
            </a:r>
            <a:r>
              <a:rPr lang="en-US" altLang="zh-CN" sz="2400" i="1" kern="0" dirty="0">
                <a:latin typeface="Times New Roman" panose="02020603050405020304" pitchFamily="18" charset="0"/>
                <a:ea typeface="楷体_GB2312" pitchFamily="49" charset="-122"/>
              </a:rPr>
              <a:t>x</a:t>
            </a:r>
            <a:r>
              <a:rPr lang="en-US" altLang="zh-CN" sz="2400" kern="0" dirty="0">
                <a:latin typeface="Times New Roman" panose="02020603050405020304" pitchFamily="18" charset="0"/>
                <a:ea typeface="楷体_GB2312" pitchFamily="49" charset="-122"/>
              </a:rPr>
              <a:t>——</a:t>
            </a:r>
            <a:r>
              <a:rPr lang="zh-CN" altLang="en-US" sz="2400" kern="0" dirty="0">
                <a:latin typeface="楷体_GB2312" pitchFamily="49" charset="-122"/>
                <a:ea typeface="楷体_GB2312" pitchFamily="49" charset="-122"/>
              </a:rPr>
              <a:t>测得量值； </a:t>
            </a:r>
            <a:r>
              <a:rPr lang="en-US" altLang="zh-CN" sz="2400" i="1" kern="0" dirty="0">
                <a:latin typeface="Times New Roman" panose="02020603050405020304" pitchFamily="18" charset="0"/>
                <a:ea typeface="楷体_GB2312" pitchFamily="49" charset="-122"/>
              </a:rPr>
              <a:t>x</a:t>
            </a:r>
            <a:r>
              <a:rPr lang="en-US" altLang="zh-CN" sz="2400" kern="0" baseline="-10000" dirty="0">
                <a:latin typeface="Times New Roman" panose="02020603050405020304" pitchFamily="18" charset="0"/>
                <a:ea typeface="楷体_GB2312" pitchFamily="49" charset="-122"/>
              </a:rPr>
              <a:t>0</a:t>
            </a:r>
            <a:r>
              <a:rPr lang="en-US" altLang="zh-CN" sz="2400" kern="0" dirty="0">
                <a:latin typeface="Times New Roman" panose="02020603050405020304" pitchFamily="18" charset="0"/>
                <a:ea typeface="楷体_GB2312" pitchFamily="49" charset="-122"/>
              </a:rPr>
              <a:t>——</a:t>
            </a:r>
            <a:r>
              <a:rPr lang="zh-CN" altLang="en-US" sz="2400" kern="0" dirty="0">
                <a:latin typeface="Times New Roman" panose="02020603050405020304" pitchFamily="18" charset="0"/>
                <a:ea typeface="楷体_GB2312" pitchFamily="49" charset="-122"/>
              </a:rPr>
              <a:t>参考量</a:t>
            </a:r>
            <a:r>
              <a:rPr lang="zh-CN" altLang="en-US" sz="2400" kern="0" dirty="0">
                <a:latin typeface="楷体_GB2312" pitchFamily="49" charset="-122"/>
                <a:ea typeface="楷体_GB2312" pitchFamily="49" charset="-122"/>
              </a:rPr>
              <a:t>值。</a:t>
            </a:r>
            <a:endParaRPr lang="zh-CN" altLang="en-US" sz="2400" kern="0" dirty="0">
              <a:latin typeface="楷体_GB2312" pitchFamily="49" charset="-122"/>
              <a:ea typeface="楷体_GB2312" pitchFamily="49" charset="-122"/>
            </a:endParaRPr>
          </a:p>
          <a:p>
            <a:pPr marL="0" indent="0" eaLnBrk="1" hangingPunct="1">
              <a:lnSpc>
                <a:spcPct val="105000"/>
              </a:lnSpc>
              <a:spcBef>
                <a:spcPts val="600"/>
              </a:spcBef>
              <a:spcAft>
                <a:spcPts val="600"/>
              </a:spcAft>
              <a:buNone/>
              <a:defRPr/>
            </a:pPr>
            <a:r>
              <a:rPr lang="zh-CN" altLang="en-US" sz="2400" kern="0" dirty="0">
                <a:latin typeface="楷体_GB2312" pitchFamily="49" charset="-122"/>
                <a:ea typeface="楷体_GB2312" pitchFamily="49" charset="-122"/>
              </a:rPr>
              <a:t>     被测几何量的参考量值可以用下式来表示：</a:t>
            </a:r>
            <a:endParaRPr lang="zh-CN" altLang="en-US" sz="2400" kern="0" dirty="0">
              <a:latin typeface="楷体_GB2312" pitchFamily="49" charset="-122"/>
              <a:ea typeface="楷体_GB2312" pitchFamily="49" charset="-122"/>
            </a:endParaRPr>
          </a:p>
          <a:p>
            <a:pPr marL="0" indent="0" algn="r" eaLnBrk="1" hangingPunct="1">
              <a:lnSpc>
                <a:spcPct val="105000"/>
              </a:lnSpc>
              <a:spcBef>
                <a:spcPts val="600"/>
              </a:spcBef>
              <a:spcAft>
                <a:spcPts val="600"/>
              </a:spcAft>
              <a:buNone/>
              <a:defRPr/>
            </a:pPr>
            <a:endParaRPr lang="zh-CN" altLang="en-US" sz="2400" kern="0" dirty="0">
              <a:latin typeface="楷体_GB2312" pitchFamily="49" charset="-122"/>
              <a:ea typeface="楷体_GB2312" pitchFamily="49" charset="-122"/>
            </a:endParaRPr>
          </a:p>
          <a:p>
            <a:pPr marL="0" indent="0" algn="r" eaLnBrk="1" hangingPunct="1">
              <a:lnSpc>
                <a:spcPct val="105000"/>
              </a:lnSpc>
              <a:spcBef>
                <a:spcPts val="600"/>
              </a:spcBef>
              <a:spcAft>
                <a:spcPts val="600"/>
              </a:spcAft>
              <a:buNone/>
              <a:defRPr/>
            </a:pPr>
            <a:endParaRPr lang="en-US" altLang="zh-CN" sz="2400" kern="0" dirty="0">
              <a:latin typeface="楷体_GB2312" pitchFamily="49" charset="-122"/>
              <a:ea typeface="楷体_GB2312" pitchFamily="49" charset="-122"/>
            </a:endParaRPr>
          </a:p>
          <a:p>
            <a:pPr marL="0" indent="0" eaLnBrk="1" hangingPunct="1">
              <a:lnSpc>
                <a:spcPct val="120000"/>
              </a:lnSpc>
              <a:spcBef>
                <a:spcPts val="600"/>
              </a:spcBef>
              <a:spcAft>
                <a:spcPts val="600"/>
              </a:spcAft>
              <a:buNone/>
              <a:defRPr/>
            </a:pPr>
            <a:r>
              <a:rPr lang="zh-CN" altLang="en-US" sz="2400" kern="0" dirty="0">
                <a:latin typeface="楷体_GB2312" pitchFamily="49" charset="-122"/>
                <a:ea typeface="楷体_GB2312" pitchFamily="49" charset="-122"/>
              </a:rPr>
              <a:t>   测量误差的绝对值越小，则测量结果就越接近参考量值，因此测量精度就越高。</a:t>
            </a:r>
            <a:endParaRPr lang="zh-CN" altLang="en-US" sz="2400" kern="0" dirty="0">
              <a:latin typeface="楷体_GB2312" pitchFamily="49" charset="-122"/>
              <a:ea typeface="楷体_GB2312" pitchFamily="49" charset="-122"/>
            </a:endParaRPr>
          </a:p>
          <a:p>
            <a:pPr marL="0" indent="0" eaLnBrk="1" hangingPunct="1">
              <a:lnSpc>
                <a:spcPct val="120000"/>
              </a:lnSpc>
              <a:spcBef>
                <a:spcPts val="600"/>
              </a:spcBef>
              <a:spcAft>
                <a:spcPts val="600"/>
              </a:spcAft>
              <a:buNone/>
              <a:defRPr/>
            </a:pPr>
            <a:r>
              <a:rPr lang="zh-CN" altLang="en-US" sz="2400" kern="0" dirty="0">
                <a:latin typeface="楷体_GB2312" pitchFamily="49" charset="-122"/>
                <a:ea typeface="楷体_GB2312" pitchFamily="49" charset="-122"/>
              </a:rPr>
              <a:t>   绝对误差适用于</a:t>
            </a:r>
            <a:r>
              <a:rPr lang="zh-CN" altLang="en-US" sz="2400" b="1" kern="0" dirty="0">
                <a:solidFill>
                  <a:srgbClr val="FF3300"/>
                </a:solidFill>
                <a:latin typeface="楷体_GB2312" pitchFamily="49" charset="-122"/>
                <a:ea typeface="楷体_GB2312" pitchFamily="49" charset="-122"/>
              </a:rPr>
              <a:t>评定或比较大小相同的被测几何量的测量精度</a:t>
            </a:r>
            <a:r>
              <a:rPr lang="zh-CN" altLang="en-US" sz="2400" kern="0" dirty="0">
                <a:latin typeface="楷体_GB2312" pitchFamily="49" charset="-122"/>
                <a:ea typeface="楷体_GB2312" pitchFamily="49" charset="-122"/>
              </a:rPr>
              <a:t>。</a:t>
            </a:r>
            <a:endParaRPr lang="zh-CN" altLang="en-US" sz="2400" kern="0" dirty="0">
              <a:latin typeface="楷体_GB2312" pitchFamily="49" charset="-122"/>
              <a:ea typeface="楷体_GB2312" pitchFamily="49" charset="-122"/>
            </a:endParaRPr>
          </a:p>
        </p:txBody>
      </p:sp>
      <p:graphicFrame>
        <p:nvGraphicFramePr>
          <p:cNvPr id="15" name="Object 4"/>
          <p:cNvGraphicFramePr>
            <a:graphicFrameLocks noChangeAspect="1"/>
          </p:cNvGraphicFramePr>
          <p:nvPr/>
        </p:nvGraphicFramePr>
        <p:xfrm>
          <a:off x="4275137" y="2398247"/>
          <a:ext cx="2129098" cy="780826"/>
        </p:xfrm>
        <a:graphic>
          <a:graphicData uri="http://schemas.openxmlformats.org/presentationml/2006/ole"/>
        </a:graphic>
      </p:graphicFrame>
      <p:graphicFrame>
        <p:nvGraphicFramePr>
          <p:cNvPr id="16" name="Object 7"/>
          <p:cNvGraphicFramePr>
            <a:graphicFrameLocks noChangeAspect="1"/>
          </p:cNvGraphicFramePr>
          <p:nvPr/>
        </p:nvGraphicFramePr>
        <p:xfrm>
          <a:off x="4275137" y="4346496"/>
          <a:ext cx="2451631" cy="905510"/>
        </p:xfrm>
        <a:graphic>
          <a:graphicData uri="http://schemas.openxmlformats.org/presentationml/2006/ole"/>
        </a:graphic>
      </p:graphicFrame>
      <p:sp>
        <p:nvSpPr>
          <p:cNvPr id="12"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4  </a:t>
            </a:r>
            <a:r>
              <a:rPr lang="zh-CN" altLang="en-US" kern="0" dirty="0">
                <a:latin typeface="方正隶书简体" panose="03000509000000000000" pitchFamily="2" charset="-122"/>
                <a:ea typeface="方正隶书简体" panose="03000509000000000000" pitchFamily="2" charset="-122"/>
              </a:rPr>
              <a:t>测量误差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4">
                                            <p:txEl>
                                              <p:pRg st="6" end="6"/>
                                            </p:txEl>
                                          </p:spTgt>
                                        </p:tgtEl>
                                        <p:attrNameLst>
                                          <p:attrName>style.visibility</p:attrName>
                                        </p:attrNameLst>
                                      </p:cBhvr>
                                      <p:to>
                                        <p:strVal val="visible"/>
                                      </p:to>
                                    </p:set>
                                    <p:animEffect transition="in" filter="blinds(horizontal)">
                                      <p:cBhvr>
                                        <p:cTn id="10" dur="500"/>
                                        <p:tgtEl>
                                          <p:spTgt spid="14">
                                            <p:txEl>
                                              <p:pRg st="6" end="6"/>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4">
                                            <p:txEl>
                                              <p:pRg st="7" end="7"/>
                                            </p:txEl>
                                          </p:spTgt>
                                        </p:tgtEl>
                                        <p:attrNameLst>
                                          <p:attrName>style.visibility</p:attrName>
                                        </p:attrNameLst>
                                      </p:cBhvr>
                                      <p:to>
                                        <p:strVal val="visible"/>
                                      </p:to>
                                    </p:set>
                                    <p:animEffect transition="in" filter="blinds(horizontal)">
                                      <p:cBhvr>
                                        <p:cTn id="15" dur="500"/>
                                        <p:tgtEl>
                                          <p:spTgt spid="14">
                                            <p:txEl>
                                              <p:pRg st="7" end="7"/>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4">
                                            <p:txEl>
                                              <p:pRg st="10" end="10"/>
                                            </p:txEl>
                                          </p:spTgt>
                                        </p:tgtEl>
                                        <p:attrNameLst>
                                          <p:attrName>style.visibility</p:attrName>
                                        </p:attrNameLst>
                                      </p:cBhvr>
                                      <p:to>
                                        <p:strVal val="visible"/>
                                      </p:to>
                                    </p:set>
                                    <p:animEffect transition="in" filter="blinds(horizontal)">
                                      <p:cBhvr>
                                        <p:cTn id="25" dur="500"/>
                                        <p:tgtEl>
                                          <p:spTgt spid="14">
                                            <p:txEl>
                                              <p:pRg st="10" end="1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4">
                                            <p:txEl>
                                              <p:pRg st="11" end="11"/>
                                            </p:txEl>
                                          </p:spTgt>
                                        </p:tgtEl>
                                        <p:attrNameLst>
                                          <p:attrName>style.visibility</p:attrName>
                                        </p:attrNameLst>
                                      </p:cBhvr>
                                      <p:to>
                                        <p:strVal val="visible"/>
                                      </p:to>
                                    </p:set>
                                    <p:animEffect transition="in" filter="blinds(horizontal)">
                                      <p:cBhvr>
                                        <p:cTn id="30" dur="500"/>
                                        <p:tgtEl>
                                          <p:spTgt spid="14">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314445" y="1024970"/>
            <a:ext cx="10843549"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spcBef>
                <a:spcPct val="10000"/>
              </a:spcBef>
              <a:buNone/>
            </a:pPr>
            <a:r>
              <a:rPr lang="en-US" altLang="zh-CN" sz="2800" b="1" kern="0" dirty="0">
                <a:solidFill>
                  <a:srgbClr val="C00000"/>
                </a:solidFill>
                <a:latin typeface="楷体_GB2312" pitchFamily="49" charset="-122"/>
                <a:ea typeface="楷体_GB2312" pitchFamily="49" charset="-122"/>
              </a:rPr>
              <a:t>2.</a:t>
            </a:r>
            <a:r>
              <a:rPr lang="zh-CN" altLang="en-US" sz="2800" b="1" kern="0" dirty="0">
                <a:solidFill>
                  <a:srgbClr val="C00000"/>
                </a:solidFill>
                <a:latin typeface="楷体_GB2312" pitchFamily="49" charset="-122"/>
                <a:ea typeface="楷体_GB2312" pitchFamily="49" charset="-122"/>
              </a:rPr>
              <a:t>相对误差</a:t>
            </a:r>
            <a:endParaRPr lang="en-US" altLang="zh-CN" sz="2800" b="1" kern="0" dirty="0">
              <a:solidFill>
                <a:srgbClr val="C00000"/>
              </a:solidFill>
              <a:latin typeface="楷体_GB2312" pitchFamily="49" charset="-122"/>
              <a:ea typeface="楷体_GB2312" pitchFamily="49" charset="-122"/>
            </a:endParaRPr>
          </a:p>
          <a:p>
            <a:pPr marL="0" indent="0" eaLnBrk="1" hangingPunct="1">
              <a:spcBef>
                <a:spcPct val="10000"/>
              </a:spcBef>
              <a:buNone/>
            </a:pPr>
            <a:endParaRPr lang="zh-CN" altLang="en-US" sz="1200" b="1" kern="0" dirty="0">
              <a:solidFill>
                <a:srgbClr val="C00000"/>
              </a:solidFill>
              <a:latin typeface="楷体_GB2312" pitchFamily="49" charset="-122"/>
              <a:ea typeface="楷体_GB2312" pitchFamily="49" charset="-122"/>
            </a:endParaRPr>
          </a:p>
          <a:p>
            <a:pPr marL="0" indent="0" eaLnBrk="1" hangingPunct="1">
              <a:lnSpc>
                <a:spcPct val="150000"/>
              </a:lnSpc>
              <a:spcBef>
                <a:spcPct val="10000"/>
              </a:spcBef>
              <a:buNone/>
            </a:pPr>
            <a:r>
              <a:rPr lang="zh-CN" altLang="en-US" sz="2800" kern="0" dirty="0">
                <a:latin typeface="楷体_GB2312" pitchFamily="49" charset="-122"/>
                <a:ea typeface="楷体_GB2312" pitchFamily="49" charset="-122"/>
              </a:rPr>
              <a:t>    相对误差是指</a:t>
            </a:r>
            <a:r>
              <a:rPr lang="zh-CN" altLang="en-US" sz="2800" b="1" kern="0" dirty="0">
                <a:solidFill>
                  <a:srgbClr val="FF3300"/>
                </a:solidFill>
                <a:latin typeface="楷体_GB2312" pitchFamily="49" charset="-122"/>
                <a:ea typeface="楷体_GB2312" pitchFamily="49" charset="-122"/>
              </a:rPr>
              <a:t>绝对误差（取绝对值）与参考量值之比</a:t>
            </a:r>
            <a:r>
              <a:rPr lang="zh-CN" altLang="en-US" sz="2800" kern="0" dirty="0">
                <a:latin typeface="楷体_GB2312" pitchFamily="49" charset="-122"/>
                <a:ea typeface="楷体_GB2312" pitchFamily="49" charset="-122"/>
              </a:rPr>
              <a:t>。因真值无法得到，故实际中常以参考量值代替真值进行计算，即</a:t>
            </a:r>
            <a:endParaRPr lang="zh-CN" altLang="en-US" sz="2800" kern="0" dirty="0">
              <a:latin typeface="楷体_GB2312" pitchFamily="49" charset="-122"/>
              <a:ea typeface="楷体_GB2312" pitchFamily="49" charset="-122"/>
            </a:endParaRPr>
          </a:p>
          <a:p>
            <a:pPr marL="0" indent="0" algn="r" eaLnBrk="1" hangingPunct="1">
              <a:spcBef>
                <a:spcPct val="10000"/>
              </a:spcBef>
              <a:buNone/>
            </a:pPr>
            <a:endParaRPr lang="en-US" altLang="zh-CN" sz="2800" kern="0" dirty="0">
              <a:latin typeface="楷体_GB2312" pitchFamily="49" charset="-122"/>
              <a:ea typeface="楷体_GB2312" pitchFamily="49" charset="-122"/>
            </a:endParaRPr>
          </a:p>
          <a:p>
            <a:pPr marL="0" indent="0" algn="r" eaLnBrk="1" hangingPunct="1">
              <a:spcBef>
                <a:spcPct val="10000"/>
              </a:spcBef>
              <a:buNone/>
            </a:pPr>
            <a:endParaRPr lang="en-US" altLang="zh-CN" sz="2800" kern="0" dirty="0">
              <a:latin typeface="楷体_GB2312" pitchFamily="49" charset="-122"/>
              <a:ea typeface="楷体_GB2312" pitchFamily="49" charset="-122"/>
            </a:endParaRPr>
          </a:p>
          <a:p>
            <a:pPr marL="0" indent="0" algn="r" eaLnBrk="1" hangingPunct="1">
              <a:spcBef>
                <a:spcPct val="10000"/>
              </a:spcBef>
              <a:buNone/>
            </a:pPr>
            <a:endParaRPr lang="en-US" altLang="zh-CN" sz="2800" kern="0" dirty="0">
              <a:latin typeface="楷体_GB2312" pitchFamily="49" charset="-122"/>
              <a:ea typeface="楷体_GB2312" pitchFamily="49" charset="-122"/>
            </a:endParaRPr>
          </a:p>
          <a:p>
            <a:pPr marL="0" indent="0" algn="r" eaLnBrk="1" hangingPunct="1">
              <a:spcBef>
                <a:spcPct val="10000"/>
              </a:spcBef>
              <a:buNone/>
            </a:pPr>
            <a:endParaRPr lang="en-US" altLang="zh-CN" sz="2800" kern="0" dirty="0">
              <a:latin typeface="楷体_GB2312" pitchFamily="49" charset="-122"/>
              <a:ea typeface="楷体_GB2312" pitchFamily="49" charset="-122"/>
            </a:endParaRPr>
          </a:p>
          <a:p>
            <a:pPr marL="0" indent="0" algn="r" eaLnBrk="1" hangingPunct="1">
              <a:spcBef>
                <a:spcPct val="10000"/>
              </a:spcBef>
              <a:buNone/>
            </a:pPr>
            <a:endParaRPr lang="en-US" altLang="zh-CN" sz="2400" kern="0" dirty="0">
              <a:latin typeface="楷体_GB2312" pitchFamily="49" charset="-122"/>
              <a:ea typeface="楷体_GB2312" pitchFamily="49" charset="-122"/>
            </a:endParaRPr>
          </a:p>
          <a:p>
            <a:pPr marL="0" indent="0" algn="ctr" eaLnBrk="1" hangingPunct="1">
              <a:spcBef>
                <a:spcPct val="10000"/>
              </a:spcBef>
              <a:buNone/>
            </a:pPr>
            <a:r>
              <a:rPr lang="zh-CN" altLang="en-US" sz="2800" b="1" kern="0" dirty="0">
                <a:solidFill>
                  <a:srgbClr val="7030A0"/>
                </a:solidFill>
                <a:latin typeface="楷体_GB2312" pitchFamily="49" charset="-122"/>
                <a:ea typeface="楷体_GB2312" pitchFamily="49" charset="-122"/>
              </a:rPr>
              <a:t>  相对误差是一个无量纲的数值，通常用百分比表示。</a:t>
            </a:r>
            <a:endParaRPr lang="en-US" altLang="zh-CN" sz="2800" b="1" kern="0" dirty="0">
              <a:solidFill>
                <a:srgbClr val="7030A0"/>
              </a:solidFill>
              <a:latin typeface="楷体_GB2312" pitchFamily="49" charset="-122"/>
              <a:ea typeface="楷体_GB2312" pitchFamily="49" charset="-122"/>
            </a:endParaRPr>
          </a:p>
          <a:p>
            <a:pPr marL="0" indent="0" eaLnBrk="1" hangingPunct="1">
              <a:spcBef>
                <a:spcPct val="10000"/>
              </a:spcBef>
              <a:buNone/>
            </a:pPr>
            <a:endParaRPr lang="en-US" altLang="zh-CN" sz="1800" kern="0" dirty="0">
              <a:latin typeface="楷体_GB2312" pitchFamily="49" charset="-122"/>
              <a:ea typeface="楷体_GB2312" pitchFamily="49" charset="-122"/>
            </a:endParaRPr>
          </a:p>
        </p:txBody>
      </p:sp>
      <p:graphicFrame>
        <p:nvGraphicFramePr>
          <p:cNvPr id="12" name="Object 4"/>
          <p:cNvGraphicFramePr>
            <a:graphicFrameLocks noChangeAspect="1"/>
          </p:cNvGraphicFramePr>
          <p:nvPr/>
        </p:nvGraphicFramePr>
        <p:xfrm>
          <a:off x="3814944" y="3429000"/>
          <a:ext cx="2782625" cy="1202190"/>
        </p:xfrm>
        <a:graphic>
          <a:graphicData uri="http://schemas.openxmlformats.org/presentationml/2006/ole"/>
        </a:graphic>
      </p:graphicFrame>
      <p:sp>
        <p:nvSpPr>
          <p:cNvPr id="9"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4  </a:t>
            </a:r>
            <a:r>
              <a:rPr lang="zh-CN" altLang="en-US" kern="0" dirty="0">
                <a:latin typeface="方正隶书简体" panose="03000509000000000000" pitchFamily="2" charset="-122"/>
                <a:ea typeface="方正隶书简体" panose="03000509000000000000" pitchFamily="2" charset="-122"/>
              </a:rPr>
              <a:t>测量误差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 calcmode="lin" valueType="num">
                                      <p:cBhvr additive="base">
                                        <p:cTn id="7"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8" end="8"/>
                                            </p:txEl>
                                          </p:spTgt>
                                        </p:tgtEl>
                                        <p:attrNameLst>
                                          <p:attrName>style.visibility</p:attrName>
                                        </p:attrNameLst>
                                      </p:cBhvr>
                                      <p:to>
                                        <p:strVal val="visible"/>
                                      </p:to>
                                    </p:set>
                                    <p:anim calcmode="lin" valueType="num">
                                      <p:cBhvr additive="base">
                                        <p:cTn id="19" dur="500" fill="hold"/>
                                        <p:tgtEl>
                                          <p:spTgt spid="10">
                                            <p:txEl>
                                              <p:pRg st="8" end="8"/>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7" name="Rectangle 11"/>
          <p:cNvSpPr>
            <a:spLocks noChangeArrowheads="1"/>
          </p:cNvSpPr>
          <p:nvPr/>
        </p:nvSpPr>
        <p:spPr bwMode="auto">
          <a:xfrm>
            <a:off x="5995988" y="3319463"/>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0" name="Rectangle 3"/>
          <p:cNvSpPr txBox="1">
            <a:spLocks noChangeArrowheads="1"/>
          </p:cNvSpPr>
          <p:nvPr/>
        </p:nvSpPr>
        <p:spPr bwMode="auto">
          <a:xfrm>
            <a:off x="314445" y="1024970"/>
            <a:ext cx="10843549" cy="532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10000"/>
              </a:spcBef>
              <a:buNone/>
            </a:pPr>
            <a:r>
              <a:rPr lang="en-US" altLang="zh-CN" sz="2800" kern="0" dirty="0">
                <a:latin typeface="楷体_GB2312" pitchFamily="49" charset="-122"/>
                <a:ea typeface="楷体_GB2312" pitchFamily="49" charset="-122"/>
              </a:rPr>
              <a:t>  </a:t>
            </a:r>
            <a:r>
              <a:rPr lang="zh-CN" altLang="en-US" sz="2800" kern="0" dirty="0">
                <a:latin typeface="楷体_GB2312" pitchFamily="49" charset="-122"/>
                <a:ea typeface="楷体_GB2312" pitchFamily="49" charset="-122"/>
              </a:rPr>
              <a:t>例：测量两孔直径大小分别为</a:t>
            </a:r>
            <a:r>
              <a:rPr lang="en-US" altLang="zh-CN" sz="2800" kern="0" dirty="0">
                <a:latin typeface="楷体_GB2312" pitchFamily="49" charset="-122"/>
                <a:ea typeface="楷体_GB2312" pitchFamily="49" charset="-122"/>
              </a:rPr>
              <a:t>50.86mm</a:t>
            </a:r>
            <a:r>
              <a:rPr lang="zh-CN" altLang="en-US" sz="2800" kern="0" dirty="0">
                <a:latin typeface="楷体_GB2312" pitchFamily="49" charset="-122"/>
                <a:ea typeface="楷体_GB2312" pitchFamily="49" charset="-122"/>
              </a:rPr>
              <a:t>和</a:t>
            </a:r>
            <a:r>
              <a:rPr lang="en-US" altLang="zh-CN" sz="2800" kern="0" dirty="0">
                <a:latin typeface="楷体_GB2312" pitchFamily="49" charset="-122"/>
                <a:ea typeface="楷体_GB2312" pitchFamily="49" charset="-122"/>
              </a:rPr>
              <a:t>20.97mm</a:t>
            </a:r>
            <a:r>
              <a:rPr lang="zh-CN" altLang="en-US" sz="2800" kern="0" dirty="0">
                <a:latin typeface="楷体_GB2312" pitchFamily="49" charset="-122"/>
                <a:ea typeface="楷体_GB2312" pitchFamily="49" charset="-122"/>
              </a:rPr>
              <a:t>，其绝对误差分别为</a:t>
            </a:r>
            <a:r>
              <a:rPr lang="en-US" altLang="zh-CN" sz="2800" kern="0" dirty="0">
                <a:latin typeface="楷体_GB2312" pitchFamily="49" charset="-122"/>
                <a:ea typeface="楷体_GB2312" pitchFamily="49" charset="-122"/>
              </a:rPr>
              <a:t>+0.02mm</a:t>
            </a:r>
            <a:r>
              <a:rPr lang="zh-CN" altLang="en-US" sz="2800" kern="0" dirty="0">
                <a:latin typeface="楷体_GB2312" pitchFamily="49" charset="-122"/>
                <a:ea typeface="楷体_GB2312" pitchFamily="49" charset="-122"/>
              </a:rPr>
              <a:t>和</a:t>
            </a:r>
            <a:r>
              <a:rPr lang="en-US" altLang="zh-CN" sz="2800" kern="0" dirty="0">
                <a:latin typeface="楷体_GB2312" pitchFamily="49" charset="-122"/>
                <a:ea typeface="楷体_GB2312" pitchFamily="49" charset="-122"/>
              </a:rPr>
              <a:t>+0.01mm</a:t>
            </a:r>
            <a:r>
              <a:rPr lang="zh-CN" altLang="en-US" sz="2800" kern="0" dirty="0">
                <a:latin typeface="楷体_GB2312" pitchFamily="49" charset="-122"/>
                <a:ea typeface="楷体_GB2312" pitchFamily="49" charset="-122"/>
              </a:rPr>
              <a:t>，则：</a:t>
            </a:r>
            <a:endParaRPr lang="en-US" altLang="zh-CN" sz="2800" kern="0" dirty="0">
              <a:latin typeface="楷体_GB2312" pitchFamily="49" charset="-122"/>
              <a:ea typeface="楷体_GB2312" pitchFamily="49" charset="-122"/>
            </a:endParaRPr>
          </a:p>
          <a:p>
            <a:pPr marL="0" indent="0" eaLnBrk="1" hangingPunct="1">
              <a:lnSpc>
                <a:spcPct val="150000"/>
              </a:lnSpc>
              <a:spcBef>
                <a:spcPct val="10000"/>
              </a:spcBef>
              <a:buNone/>
            </a:pPr>
            <a:r>
              <a:rPr lang="zh-CN" altLang="en-US" sz="2800" kern="0" dirty="0">
                <a:latin typeface="楷体_GB2312" pitchFamily="49" charset="-122"/>
                <a:ea typeface="楷体_GB2312" pitchFamily="49" charset="-122"/>
              </a:rPr>
              <a:t>       相对误差分别为 ：</a:t>
            </a:r>
            <a:endParaRPr lang="en-US" altLang="zh-CN" sz="2800" kern="0" dirty="0">
              <a:latin typeface="楷体_GB2312" pitchFamily="49" charset="-122"/>
              <a:ea typeface="楷体_GB2312" pitchFamily="49" charset="-122"/>
            </a:endParaRPr>
          </a:p>
          <a:p>
            <a:pPr marL="0" indent="1043940" eaLnBrk="1" hangingPunct="1">
              <a:lnSpc>
                <a:spcPct val="150000"/>
              </a:lnSpc>
              <a:spcBef>
                <a:spcPct val="10000"/>
              </a:spcBef>
              <a:buNone/>
            </a:pPr>
            <a:r>
              <a:rPr lang="en-US" altLang="zh-CN" sz="2800" i="1" kern="0" dirty="0">
                <a:latin typeface="Times New Roman" panose="02020603050405020304" pitchFamily="18" charset="0"/>
                <a:ea typeface="楷体_GB2312" pitchFamily="49" charset="-122"/>
              </a:rPr>
              <a:t>f</a:t>
            </a:r>
            <a:r>
              <a:rPr lang="en-US" altLang="zh-CN" sz="2800" kern="0" baseline="-10000" dirty="0">
                <a:latin typeface="楷体_GB2312" pitchFamily="49" charset="-122"/>
                <a:ea typeface="楷体_GB2312" pitchFamily="49" charset="-122"/>
              </a:rPr>
              <a:t>1</a:t>
            </a:r>
            <a:r>
              <a:rPr lang="en-US" altLang="zh-CN" sz="2800" kern="0" dirty="0">
                <a:latin typeface="楷体_GB2312" pitchFamily="49" charset="-122"/>
                <a:ea typeface="楷体_GB2312" pitchFamily="49" charset="-122"/>
              </a:rPr>
              <a:t>=0.02 /50.86=0.0393%</a:t>
            </a:r>
            <a:r>
              <a:rPr lang="zh-CN" altLang="en-US" sz="2800" kern="0" dirty="0">
                <a:latin typeface="楷体_GB2312" pitchFamily="49" charset="-122"/>
                <a:ea typeface="楷体_GB2312" pitchFamily="49" charset="-122"/>
              </a:rPr>
              <a:t> </a:t>
            </a:r>
            <a:endParaRPr lang="en-US" altLang="zh-CN" sz="2800" kern="0" dirty="0">
              <a:latin typeface="楷体_GB2312" pitchFamily="49" charset="-122"/>
              <a:ea typeface="楷体_GB2312" pitchFamily="49" charset="-122"/>
            </a:endParaRPr>
          </a:p>
          <a:p>
            <a:pPr marL="0" indent="1043940" eaLnBrk="1" hangingPunct="1">
              <a:lnSpc>
                <a:spcPct val="150000"/>
              </a:lnSpc>
              <a:spcBef>
                <a:spcPct val="10000"/>
              </a:spcBef>
              <a:buNone/>
            </a:pPr>
            <a:r>
              <a:rPr lang="en-US" altLang="zh-CN" sz="2800" i="1" kern="0" dirty="0">
                <a:latin typeface="Times New Roman" panose="02020603050405020304" pitchFamily="18" charset="0"/>
                <a:ea typeface="楷体_GB2312" pitchFamily="49" charset="-122"/>
              </a:rPr>
              <a:t>f</a:t>
            </a:r>
            <a:r>
              <a:rPr lang="en-US" altLang="zh-CN" sz="2800" kern="0" baseline="-10000" dirty="0">
                <a:latin typeface="楷体_GB2312" pitchFamily="49" charset="-122"/>
                <a:ea typeface="楷体_GB2312" pitchFamily="49" charset="-122"/>
              </a:rPr>
              <a:t>2</a:t>
            </a:r>
            <a:r>
              <a:rPr lang="en-US" altLang="zh-CN" sz="2800" kern="0" dirty="0">
                <a:latin typeface="楷体_GB2312" pitchFamily="49" charset="-122"/>
                <a:ea typeface="楷体_GB2312" pitchFamily="49" charset="-122"/>
              </a:rPr>
              <a:t>=0.01/20.97=0.0477% </a:t>
            </a:r>
            <a:endParaRPr lang="en-US" altLang="zh-CN" sz="2800" kern="0" dirty="0">
              <a:latin typeface="楷体_GB2312" pitchFamily="49" charset="-122"/>
              <a:ea typeface="楷体_GB2312" pitchFamily="49" charset="-122"/>
            </a:endParaRPr>
          </a:p>
          <a:p>
            <a:pPr marL="0" indent="0" eaLnBrk="1" hangingPunct="1">
              <a:lnSpc>
                <a:spcPct val="150000"/>
              </a:lnSpc>
              <a:spcBef>
                <a:spcPct val="10000"/>
              </a:spcBef>
              <a:buNone/>
            </a:pPr>
            <a:endParaRPr lang="en-US" altLang="zh-CN" sz="1200" kern="0" dirty="0">
              <a:latin typeface="楷体_GB2312" pitchFamily="49" charset="-122"/>
              <a:ea typeface="楷体_GB2312" pitchFamily="49" charset="-122"/>
            </a:endParaRPr>
          </a:p>
          <a:p>
            <a:pPr marL="0" indent="0" eaLnBrk="1" hangingPunct="1">
              <a:lnSpc>
                <a:spcPct val="150000"/>
              </a:lnSpc>
              <a:spcBef>
                <a:spcPct val="10000"/>
              </a:spcBef>
              <a:buNone/>
            </a:pPr>
            <a:r>
              <a:rPr lang="zh-CN" altLang="en-US" sz="2800" kern="0" dirty="0">
                <a:latin typeface="楷体_GB2312" pitchFamily="49" charset="-122"/>
                <a:ea typeface="楷体_GB2312" pitchFamily="49" charset="-122"/>
              </a:rPr>
              <a:t>        故前者测量精度比后者高。 </a:t>
            </a:r>
            <a:endParaRPr lang="zh-CN" altLang="en-US" sz="2800" kern="0" dirty="0">
              <a:latin typeface="楷体_GB2312" pitchFamily="49" charset="-122"/>
              <a:ea typeface="楷体_GB2312" pitchFamily="49" charset="-122"/>
            </a:endParaRPr>
          </a:p>
        </p:txBody>
      </p:sp>
      <p:pic>
        <p:nvPicPr>
          <p:cNvPr id="4" name="图片 3"/>
          <p:cNvPicPr>
            <a:picLocks noChangeAspect="1"/>
          </p:cNvPicPr>
          <p:nvPr/>
        </p:nvPicPr>
        <p:blipFill>
          <a:blip r:embed="rId1"/>
          <a:stretch>
            <a:fillRect/>
          </a:stretch>
        </p:blipFill>
        <p:spPr>
          <a:xfrm>
            <a:off x="7202407" y="2365335"/>
            <a:ext cx="4453299" cy="3932784"/>
          </a:xfrm>
          <a:prstGeom prst="rect">
            <a:avLst/>
          </a:prstGeom>
        </p:spPr>
      </p:pic>
      <p:sp>
        <p:nvSpPr>
          <p:cNvPr id="13"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4  </a:t>
            </a:r>
            <a:r>
              <a:rPr lang="zh-CN" altLang="en-US" kern="0" dirty="0">
                <a:latin typeface="方正隶书简体" panose="03000509000000000000" pitchFamily="2" charset="-122"/>
                <a:ea typeface="方正隶书简体" panose="03000509000000000000" pitchFamily="2" charset="-122"/>
              </a:rPr>
              <a:t>测量误差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xEl>
                                              <p:pRg st="1" end="1"/>
                                            </p:txEl>
                                          </p:spTgt>
                                        </p:tgtEl>
                                        <p:attrNameLst>
                                          <p:attrName>style.visibility</p:attrName>
                                        </p:attrNameLst>
                                      </p:cBhvr>
                                      <p:to>
                                        <p:strVal val="visible"/>
                                      </p:to>
                                    </p:set>
                                    <p:anim calcmode="lin" valueType="num">
                                      <p:cBhvr additive="base">
                                        <p:cTn id="7" dur="500" fill="hold"/>
                                        <p:tgtEl>
                                          <p:spTgt spid="10">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xEl>
                                              <p:pRg st="2" end="2"/>
                                            </p:txEl>
                                          </p:spTgt>
                                        </p:tgtEl>
                                        <p:attrNameLst>
                                          <p:attrName>style.visibility</p:attrName>
                                        </p:attrNameLst>
                                      </p:cBhvr>
                                      <p:to>
                                        <p:strVal val="visible"/>
                                      </p:to>
                                    </p:set>
                                    <p:anim calcmode="lin" valueType="num">
                                      <p:cBhvr additive="base">
                                        <p:cTn id="13" dur="500" fill="hold"/>
                                        <p:tgtEl>
                                          <p:spTgt spid="10">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 calcmode="lin" valueType="num">
                                      <p:cBhvr additive="base">
                                        <p:cTn id="19" dur="500" fill="hold"/>
                                        <p:tgtEl>
                                          <p:spTgt spid="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bwMode="auto">
          <a:xfrm>
            <a:off x="170908" y="984928"/>
            <a:ext cx="8362950" cy="8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05000"/>
              </a:lnSpc>
              <a:spcBef>
                <a:spcPct val="0"/>
              </a:spcBef>
              <a:buNone/>
              <a:defRPr/>
            </a:pPr>
            <a:r>
              <a:rPr lang="zh-CN" altLang="en-US" sz="3000" b="1" dirty="0"/>
              <a:t>二、测量误差的来源</a:t>
            </a:r>
            <a:endParaRPr lang="zh-CN" altLang="en-US" sz="3000" b="1" dirty="0"/>
          </a:p>
        </p:txBody>
      </p:sp>
      <p:sp>
        <p:nvSpPr>
          <p:cNvPr id="10" name="Rectangle 3"/>
          <p:cNvSpPr txBox="1">
            <a:spLocks noChangeArrowheads="1"/>
          </p:cNvSpPr>
          <p:nvPr/>
        </p:nvSpPr>
        <p:spPr bwMode="auto">
          <a:xfrm>
            <a:off x="231524" y="1462914"/>
            <a:ext cx="11528928" cy="4902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514350" indent="-514350" eaLnBrk="1" hangingPunct="1">
              <a:lnSpc>
                <a:spcPct val="150000"/>
              </a:lnSpc>
              <a:spcBef>
                <a:spcPts val="0"/>
              </a:spcBef>
              <a:buAutoNum type="arabicPeriod"/>
              <a:defRPr/>
            </a:pPr>
            <a:r>
              <a:rPr lang="zh-CN" altLang="en-US" sz="2600" b="1" kern="0" dirty="0">
                <a:solidFill>
                  <a:srgbClr val="C00000"/>
                </a:solidFill>
                <a:latin typeface="楷体_GB2312" pitchFamily="49" charset="-122"/>
                <a:ea typeface="楷体_GB2312" pitchFamily="49" charset="-122"/>
              </a:rPr>
              <a:t>计量器具的误差  </a:t>
            </a:r>
            <a:r>
              <a:rPr lang="zh-CN" altLang="en-US" sz="2600" kern="0" dirty="0">
                <a:latin typeface="楷体_GB2312" pitchFamily="49" charset="-122"/>
                <a:ea typeface="楷体_GB2312" pitchFamily="49" charset="-122"/>
              </a:rPr>
              <a:t>计量器具本身所具有的误差，包括计量器具的设计、制造和使用过程中的各项误差，这些误差的总和反映在</a:t>
            </a:r>
            <a:r>
              <a:rPr lang="zh-CN" altLang="en-US" sz="2600" b="1" kern="0" dirty="0">
                <a:solidFill>
                  <a:srgbClr val="FF3300"/>
                </a:solidFill>
                <a:latin typeface="楷体_GB2312" pitchFamily="49" charset="-122"/>
                <a:ea typeface="楷体_GB2312" pitchFamily="49" charset="-122"/>
              </a:rPr>
              <a:t>示值误差</a:t>
            </a:r>
            <a:r>
              <a:rPr lang="zh-CN" altLang="en-US" sz="2600" kern="0" dirty="0">
                <a:latin typeface="楷体_GB2312" pitchFamily="49" charset="-122"/>
                <a:ea typeface="楷体_GB2312" pitchFamily="49" charset="-122"/>
              </a:rPr>
              <a:t>和</a:t>
            </a:r>
            <a:r>
              <a:rPr lang="zh-CN" altLang="en-US" sz="2600" b="1" kern="0" dirty="0">
                <a:solidFill>
                  <a:srgbClr val="FF3300"/>
                </a:solidFill>
                <a:latin typeface="楷体_GB2312" pitchFamily="49" charset="-122"/>
                <a:ea typeface="楷体_GB2312" pitchFamily="49" charset="-122"/>
              </a:rPr>
              <a:t>测量的重复性</a:t>
            </a:r>
            <a:r>
              <a:rPr lang="zh-CN" altLang="en-US" sz="2600" kern="0" dirty="0">
                <a:latin typeface="楷体_GB2312" pitchFamily="49" charset="-122"/>
                <a:ea typeface="楷体_GB2312" pitchFamily="49" charset="-122"/>
              </a:rPr>
              <a:t>上。 </a:t>
            </a:r>
            <a:endParaRPr lang="en-US" altLang="zh-CN" sz="2600" kern="0" dirty="0">
              <a:latin typeface="楷体_GB2312" pitchFamily="49" charset="-122"/>
              <a:ea typeface="楷体_GB2312" pitchFamily="49" charset="-122"/>
            </a:endParaRPr>
          </a:p>
          <a:p>
            <a:pPr marL="514350" indent="-514350" eaLnBrk="1" hangingPunct="1">
              <a:lnSpc>
                <a:spcPct val="150000"/>
              </a:lnSpc>
              <a:spcBef>
                <a:spcPts val="0"/>
              </a:spcBef>
              <a:buAutoNum type="arabicPeriod"/>
              <a:defRPr/>
            </a:pPr>
            <a:r>
              <a:rPr lang="zh-CN" altLang="en-US" sz="2600" b="1" kern="0" dirty="0">
                <a:solidFill>
                  <a:srgbClr val="C00000"/>
                </a:solidFill>
                <a:latin typeface="楷体_GB2312" pitchFamily="49" charset="-122"/>
                <a:ea typeface="楷体_GB2312" pitchFamily="49" charset="-122"/>
              </a:rPr>
              <a:t>方法误差  </a:t>
            </a:r>
            <a:r>
              <a:rPr lang="zh-CN" altLang="en-US" sz="2600" kern="0" dirty="0">
                <a:latin typeface="楷体_GB2312" pitchFamily="49" charset="-122"/>
                <a:ea typeface="楷体_GB2312" pitchFamily="49" charset="-122"/>
              </a:rPr>
              <a:t>测量方法</a:t>
            </a:r>
            <a:r>
              <a:rPr lang="zh-CN" altLang="en-US" sz="2600" dirty="0">
                <a:latin typeface="楷体_GB2312" pitchFamily="49" charset="-122"/>
                <a:ea typeface="楷体_GB2312" pitchFamily="49" charset="-122"/>
              </a:rPr>
              <a:t>不</a:t>
            </a:r>
            <a:r>
              <a:rPr lang="zh-CN" altLang="en-US" sz="2600" b="1" kern="0" dirty="0">
                <a:solidFill>
                  <a:srgbClr val="C00000"/>
                </a:solidFill>
                <a:latin typeface="楷体_GB2312" pitchFamily="49" charset="-122"/>
                <a:ea typeface="楷体_GB2312" pitchFamily="49" charset="-122"/>
              </a:rPr>
              <a:t>完善</a:t>
            </a:r>
            <a:r>
              <a:rPr lang="zh-CN" altLang="en-US" sz="2600" dirty="0">
                <a:latin typeface="楷体_GB2312" pitchFamily="49" charset="-122"/>
                <a:ea typeface="楷体_GB2312" pitchFamily="49" charset="-122"/>
              </a:rPr>
              <a:t>（包括计算公式不准确，测量方法选择不当等）引起的误差。</a:t>
            </a:r>
            <a:endParaRPr lang="en-US" altLang="zh-CN" sz="2600" dirty="0">
              <a:latin typeface="楷体_GB2312" pitchFamily="49" charset="-122"/>
              <a:ea typeface="楷体_GB2312" pitchFamily="49" charset="-122"/>
            </a:endParaRPr>
          </a:p>
          <a:p>
            <a:pPr marL="514350" indent="-514350" eaLnBrk="1" hangingPunct="1">
              <a:lnSpc>
                <a:spcPct val="150000"/>
              </a:lnSpc>
              <a:spcBef>
                <a:spcPts val="0"/>
              </a:spcBef>
              <a:buAutoNum type="arabicPeriod"/>
              <a:defRPr/>
            </a:pPr>
            <a:r>
              <a:rPr lang="zh-CN" altLang="en-US" sz="2600" b="1" kern="0" dirty="0">
                <a:solidFill>
                  <a:srgbClr val="C00000"/>
                </a:solidFill>
                <a:latin typeface="楷体_GB2312" pitchFamily="49" charset="-122"/>
                <a:ea typeface="楷体_GB2312" pitchFamily="49" charset="-122"/>
              </a:rPr>
              <a:t>环境误差  </a:t>
            </a:r>
            <a:r>
              <a:rPr lang="zh-CN" altLang="en-US" sz="2600" dirty="0">
                <a:latin typeface="楷体_GB2312" pitchFamily="49" charset="-122"/>
                <a:ea typeface="楷体_GB2312" pitchFamily="49" charset="-122"/>
              </a:rPr>
              <a:t>测量时环境条件不符合标准的测量条件所引起的测量误差。如</a:t>
            </a:r>
            <a:r>
              <a:rPr lang="zh-CN" altLang="en-US" sz="2600" b="1" dirty="0">
                <a:solidFill>
                  <a:srgbClr val="FF3300"/>
                </a:solidFill>
                <a:latin typeface="楷体_GB2312" pitchFamily="49" charset="-122"/>
                <a:ea typeface="楷体_GB2312" pitchFamily="49" charset="-122"/>
              </a:rPr>
              <a:t>环境温度、湿度</a:t>
            </a:r>
            <a:r>
              <a:rPr lang="zh-CN" altLang="en-US" sz="2600" dirty="0">
                <a:latin typeface="楷体_GB2312" pitchFamily="49" charset="-122"/>
                <a:ea typeface="楷体_GB2312" pitchFamily="49" charset="-122"/>
              </a:rPr>
              <a:t>等不符合标准引起的测量误差。</a:t>
            </a:r>
            <a:endParaRPr lang="en-US" altLang="zh-CN" sz="2600" dirty="0">
              <a:latin typeface="楷体_GB2312" pitchFamily="49" charset="-122"/>
              <a:ea typeface="楷体_GB2312" pitchFamily="49" charset="-122"/>
            </a:endParaRPr>
          </a:p>
          <a:p>
            <a:pPr marL="514350" indent="-514350" eaLnBrk="1" hangingPunct="1">
              <a:lnSpc>
                <a:spcPct val="150000"/>
              </a:lnSpc>
              <a:spcBef>
                <a:spcPts val="0"/>
              </a:spcBef>
              <a:buAutoNum type="arabicPeriod"/>
              <a:defRPr/>
            </a:pPr>
            <a:r>
              <a:rPr lang="zh-CN" altLang="en-US" sz="2600" b="1" kern="0" dirty="0">
                <a:solidFill>
                  <a:srgbClr val="C00000"/>
                </a:solidFill>
                <a:latin typeface="楷体_GB2312" pitchFamily="49" charset="-122"/>
                <a:ea typeface="楷体_GB2312" pitchFamily="49" charset="-122"/>
              </a:rPr>
              <a:t>人员误差  </a:t>
            </a:r>
            <a:r>
              <a:rPr lang="zh-CN" altLang="en-US" sz="2600" dirty="0">
                <a:latin typeface="楷体_GB2312" pitchFamily="49" charset="-122"/>
                <a:ea typeface="楷体_GB2312" pitchFamily="49" charset="-122"/>
              </a:rPr>
              <a:t>测量人员人为引起的测量误差。如，测量人员使用计量器具不正确、测量瞄准不准确等。</a:t>
            </a:r>
            <a:endParaRPr lang="zh-CN" altLang="en-US" sz="2600" dirty="0">
              <a:latin typeface="楷体_GB2312" pitchFamily="49" charset="-122"/>
              <a:ea typeface="楷体_GB2312" pitchFamily="49" charset="-122"/>
            </a:endParaRPr>
          </a:p>
          <a:p>
            <a:pPr marL="514350" indent="-514350" eaLnBrk="1" hangingPunct="1">
              <a:lnSpc>
                <a:spcPct val="90000"/>
              </a:lnSpc>
              <a:spcBef>
                <a:spcPts val="0"/>
              </a:spcBef>
              <a:buAutoNum type="arabicPeriod"/>
              <a:defRPr/>
            </a:pPr>
            <a:endParaRPr lang="zh-CN" altLang="en-US" sz="2600" kern="0" dirty="0">
              <a:latin typeface="楷体_GB2312" pitchFamily="49" charset="-122"/>
              <a:ea typeface="楷体_GB2312" pitchFamily="49" charset="-122"/>
            </a:endParaRPr>
          </a:p>
        </p:txBody>
      </p:sp>
      <p:sp>
        <p:nvSpPr>
          <p:cNvPr id="12" name="Rectangle 6"/>
          <p:cNvSpPr>
            <a:spLocks noChangeArrowheads="1"/>
          </p:cNvSpPr>
          <p:nvPr/>
        </p:nvSpPr>
        <p:spPr bwMode="auto">
          <a:xfrm>
            <a:off x="574636" y="3164681"/>
            <a:ext cx="10699106" cy="345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05000"/>
              </a:lnSpc>
              <a:spcBef>
                <a:spcPct val="10000"/>
              </a:spcBef>
              <a:buClr>
                <a:schemeClr val="hlink"/>
              </a:buClr>
              <a:buSzPct val="70000"/>
              <a:buFont typeface="Wingdings" panose="05000000000000000000" pitchFamily="2" charset="2"/>
              <a:buNone/>
            </a:pPr>
            <a:endParaRPr lang="zh-CN" altLang="en-US" sz="2800" dirty="0">
              <a:latin typeface="楷体_GB2312" pitchFamily="49" charset="-122"/>
              <a:ea typeface="楷体_GB2312" pitchFamily="49" charset="-122"/>
            </a:endParaRPr>
          </a:p>
        </p:txBody>
      </p:sp>
      <p:sp>
        <p:nvSpPr>
          <p:cNvPr id="13"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4  </a:t>
            </a:r>
            <a:r>
              <a:rPr lang="zh-CN" altLang="en-US" kern="0" dirty="0">
                <a:latin typeface="方正隶书简体" panose="03000509000000000000" pitchFamily="2" charset="-122"/>
                <a:ea typeface="方正隶书简体" panose="03000509000000000000" pitchFamily="2" charset="-122"/>
              </a:rPr>
              <a:t>测量误差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blinds(horizontal)">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xEl>
                                              <p:pRg st="1" end="1"/>
                                            </p:txEl>
                                          </p:spTgt>
                                        </p:tgtEl>
                                        <p:attrNameLst>
                                          <p:attrName>style.visibility</p:attrName>
                                        </p:attrNameLst>
                                      </p:cBhvr>
                                      <p:to>
                                        <p:strVal val="visible"/>
                                      </p:to>
                                    </p:set>
                                    <p:animEffect transition="in" filter="blinds(horizontal)">
                                      <p:cBhvr>
                                        <p:cTn id="12" dur="500"/>
                                        <p:tgtEl>
                                          <p:spTgt spid="1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
                                            <p:txEl>
                                              <p:pRg st="2" end="2"/>
                                            </p:txEl>
                                          </p:spTgt>
                                        </p:tgtEl>
                                        <p:attrNameLst>
                                          <p:attrName>style.visibility</p:attrName>
                                        </p:attrNameLst>
                                      </p:cBhvr>
                                      <p:to>
                                        <p:strVal val="visible"/>
                                      </p:to>
                                    </p:set>
                                    <p:animEffect transition="in" filter="blinds(horizontal)">
                                      <p:cBhvr>
                                        <p:cTn id="17" dur="500"/>
                                        <p:tgtEl>
                                          <p:spTgt spid="1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
                                            <p:txEl>
                                              <p:pRg st="3" end="3"/>
                                            </p:txEl>
                                          </p:spTgt>
                                        </p:tgtEl>
                                        <p:attrNameLst>
                                          <p:attrName>style.visibility</p:attrName>
                                        </p:attrNameLst>
                                      </p:cBhvr>
                                      <p:to>
                                        <p:strVal val="visible"/>
                                      </p:to>
                                    </p:set>
                                    <p:animEffect transition="in" filter="blinds(horizontal)">
                                      <p:cBhvr>
                                        <p:cTn id="22"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645920" y="1222293"/>
            <a:ext cx="8229600"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spcBef>
                <a:spcPct val="0"/>
              </a:spcBef>
              <a:buFont typeface="Wingdings" panose="05000000000000000000" pitchFamily="2" charset="2"/>
              <a:buNone/>
              <a:defRPr/>
            </a:pPr>
            <a:r>
              <a:rPr lang="en-US" altLang="zh-CN" sz="3600" kern="0" dirty="0">
                <a:latin typeface="Arial" panose="020B0604020202020204" pitchFamily="34" charset="0"/>
                <a:ea typeface="楷体_GB2312" pitchFamily="49" charset="-122"/>
                <a:cs typeface="Arial" panose="020B0604020202020204" pitchFamily="34" charset="0"/>
              </a:rPr>
              <a:t>§</a:t>
            </a:r>
            <a:r>
              <a:rPr lang="en-US" altLang="zh-CN" sz="3600" kern="0" dirty="0">
                <a:latin typeface="Arial" panose="020B0604020202020204" pitchFamily="34" charset="0"/>
                <a:ea typeface="楷体_GB2312" pitchFamily="49" charset="-122"/>
              </a:rPr>
              <a:t>1 </a:t>
            </a:r>
            <a:r>
              <a:rPr lang="zh-CN" altLang="en-US" sz="3600" kern="0" dirty="0">
                <a:latin typeface="Arial" panose="020B0604020202020204" pitchFamily="34" charset="0"/>
                <a:ea typeface="楷体_GB2312" pitchFamily="49" charset="-122"/>
                <a:hlinkClick r:id="rId1" action="ppaction://hlinksldjump"/>
              </a:rPr>
              <a:t>概述</a:t>
            </a:r>
            <a:endParaRPr lang="zh-CN" altLang="en-US" sz="3600" kern="0" dirty="0">
              <a:latin typeface="Arial" panose="020B0604020202020204" pitchFamily="34" charset="0"/>
              <a:ea typeface="楷体_GB2312" pitchFamily="49" charset="-122"/>
            </a:endParaRPr>
          </a:p>
          <a:p>
            <a:pPr eaLnBrk="1" hangingPunct="1">
              <a:lnSpc>
                <a:spcPct val="150000"/>
              </a:lnSpc>
              <a:spcBef>
                <a:spcPct val="0"/>
              </a:spcBef>
              <a:buFont typeface="Wingdings" panose="05000000000000000000" pitchFamily="2" charset="2"/>
              <a:buNone/>
              <a:defRPr/>
            </a:pPr>
            <a:r>
              <a:rPr lang="en-US" altLang="zh-CN" sz="3600" kern="0" dirty="0">
                <a:latin typeface="Arial" panose="020B0604020202020204" pitchFamily="34" charset="0"/>
                <a:ea typeface="楷体_GB2312" pitchFamily="49" charset="-122"/>
              </a:rPr>
              <a:t>§2 </a:t>
            </a:r>
            <a:r>
              <a:rPr lang="zh-CN" altLang="en-US" sz="3600" kern="0" dirty="0">
                <a:latin typeface="Arial" panose="020B0604020202020204" pitchFamily="34" charset="0"/>
                <a:ea typeface="楷体_GB2312" pitchFamily="49" charset="-122"/>
                <a:hlinkClick r:id="rId2" action="ppaction://hlinksldjump"/>
              </a:rPr>
              <a:t>长度量值的传递</a:t>
            </a:r>
            <a:endParaRPr lang="zh-CN" altLang="en-US" sz="3600" kern="0" dirty="0">
              <a:latin typeface="Arial" panose="020B0604020202020204" pitchFamily="34" charset="0"/>
              <a:ea typeface="楷体_GB2312" pitchFamily="49" charset="-122"/>
            </a:endParaRPr>
          </a:p>
          <a:p>
            <a:pPr eaLnBrk="1" hangingPunct="1">
              <a:lnSpc>
                <a:spcPct val="150000"/>
              </a:lnSpc>
              <a:spcBef>
                <a:spcPct val="0"/>
              </a:spcBef>
              <a:buFont typeface="Wingdings" panose="05000000000000000000" pitchFamily="2" charset="2"/>
              <a:buNone/>
              <a:defRPr/>
            </a:pPr>
            <a:r>
              <a:rPr lang="en-US" altLang="zh-CN" sz="3600" kern="0" dirty="0">
                <a:latin typeface="Arial" panose="020B0604020202020204" pitchFamily="34" charset="0"/>
                <a:ea typeface="楷体_GB2312" pitchFamily="49" charset="-122"/>
              </a:rPr>
              <a:t>§3 </a:t>
            </a:r>
            <a:r>
              <a:rPr lang="zh-CN" altLang="en-US" sz="3600" kern="0" dirty="0">
                <a:latin typeface="Arial" panose="020B0604020202020204" pitchFamily="34" charset="0"/>
                <a:ea typeface="楷体_GB2312" pitchFamily="49" charset="-122"/>
                <a:hlinkClick r:id="rId3" action="ppaction://hlinksldjump"/>
              </a:rPr>
              <a:t>计量器具和测量方法</a:t>
            </a:r>
            <a:endParaRPr lang="zh-CN" altLang="en-US" sz="3600" kern="0" dirty="0">
              <a:latin typeface="Arial" panose="020B0604020202020204" pitchFamily="34" charset="0"/>
              <a:ea typeface="楷体_GB2312" pitchFamily="49" charset="-122"/>
            </a:endParaRPr>
          </a:p>
          <a:p>
            <a:pPr eaLnBrk="1" hangingPunct="1">
              <a:lnSpc>
                <a:spcPct val="150000"/>
              </a:lnSpc>
              <a:spcBef>
                <a:spcPct val="0"/>
              </a:spcBef>
              <a:buFont typeface="Wingdings" panose="05000000000000000000" pitchFamily="2" charset="2"/>
              <a:buNone/>
              <a:defRPr/>
            </a:pPr>
            <a:r>
              <a:rPr lang="en-US" altLang="zh-CN" sz="3600" kern="0" dirty="0">
                <a:latin typeface="Arial" panose="020B0604020202020204" pitchFamily="34" charset="0"/>
                <a:ea typeface="楷体_GB2312" pitchFamily="49" charset="-122"/>
              </a:rPr>
              <a:t>§4 </a:t>
            </a:r>
            <a:r>
              <a:rPr lang="zh-CN" altLang="en-US" sz="3600" kern="0" dirty="0">
                <a:latin typeface="Arial" panose="020B0604020202020204" pitchFamily="34" charset="0"/>
                <a:ea typeface="楷体_GB2312" pitchFamily="49" charset="-122"/>
                <a:hlinkClick r:id="rId4" action="ppaction://hlinksldjump"/>
              </a:rPr>
              <a:t>测量误差</a:t>
            </a:r>
            <a:endParaRPr lang="zh-CN" altLang="en-US" sz="3600" kern="0" dirty="0">
              <a:latin typeface="Arial" panose="020B0604020202020204" pitchFamily="34" charset="0"/>
              <a:ea typeface="楷体_GB2312" pitchFamily="49" charset="-122"/>
            </a:endParaRPr>
          </a:p>
          <a:p>
            <a:pPr eaLnBrk="1" hangingPunct="1">
              <a:lnSpc>
                <a:spcPct val="150000"/>
              </a:lnSpc>
              <a:spcBef>
                <a:spcPct val="0"/>
              </a:spcBef>
              <a:buFont typeface="Wingdings" panose="05000000000000000000" pitchFamily="2" charset="2"/>
              <a:buNone/>
              <a:defRPr/>
            </a:pPr>
            <a:r>
              <a:rPr lang="en-US" altLang="zh-CN" sz="3600" kern="0" dirty="0">
                <a:latin typeface="Arial" panose="020B0604020202020204" pitchFamily="34" charset="0"/>
                <a:ea typeface="楷体_GB2312" pitchFamily="49" charset="-122"/>
              </a:rPr>
              <a:t>§5 </a:t>
            </a:r>
            <a:r>
              <a:rPr lang="zh-CN" altLang="en-US" sz="3600" kern="0" dirty="0">
                <a:latin typeface="Arial" panose="020B0604020202020204" pitchFamily="34" charset="0"/>
                <a:ea typeface="楷体_GB2312" pitchFamily="49" charset="-122"/>
                <a:hlinkClick r:id="" action="ppaction://noaction"/>
              </a:rPr>
              <a:t>测量误差的处理</a:t>
            </a:r>
            <a:endParaRPr lang="zh-CN" altLang="en-US" sz="3600" kern="0" dirty="0">
              <a:latin typeface="Arial" panose="020B0604020202020204" pitchFamily="34" charset="0"/>
              <a:ea typeface="楷体_GB2312" pitchFamily="49" charset="-122"/>
            </a:endParaRPr>
          </a:p>
          <a:p>
            <a:pPr eaLnBrk="1" hangingPunct="1">
              <a:lnSpc>
                <a:spcPct val="150000"/>
              </a:lnSpc>
              <a:spcBef>
                <a:spcPct val="0"/>
              </a:spcBef>
              <a:buFont typeface="Wingdings" panose="05000000000000000000" pitchFamily="2" charset="2"/>
              <a:buNone/>
              <a:defRPr/>
            </a:pPr>
            <a:r>
              <a:rPr lang="en-US" altLang="zh-CN" sz="3600" kern="0" dirty="0">
                <a:latin typeface="Arial" panose="020B0604020202020204" pitchFamily="34" charset="0"/>
                <a:ea typeface="楷体_GB2312" pitchFamily="49" charset="-122"/>
              </a:rPr>
              <a:t>§6 </a:t>
            </a:r>
            <a:r>
              <a:rPr lang="zh-CN" altLang="en-US" sz="3600" kern="0" dirty="0">
                <a:latin typeface="Arial" panose="020B0604020202020204" pitchFamily="34" charset="0"/>
                <a:ea typeface="楷体_GB2312" pitchFamily="49" charset="-122"/>
                <a:hlinkClick r:id="" action="ppaction://noaction"/>
              </a:rPr>
              <a:t>等精度测量列的数据处理</a:t>
            </a:r>
            <a:endParaRPr lang="zh-CN" altLang="en-US" sz="3600" kern="0" dirty="0">
              <a:latin typeface="Arial" panose="020B0604020202020204" pitchFamily="34" charset="0"/>
              <a:ea typeface="楷体_GB2312" pitchFamily="49" charset="-122"/>
            </a:endParaRPr>
          </a:p>
        </p:txBody>
      </p:sp>
      <p:sp>
        <p:nvSpPr>
          <p:cNvPr id="5" name="标题 1"/>
          <p:cNvSpPr txBox="1"/>
          <p:nvPr/>
        </p:nvSpPr>
        <p:spPr>
          <a:xfrm>
            <a:off x="849086" y="154897"/>
            <a:ext cx="1959428" cy="552675"/>
          </a:xfrm>
          <a:prstGeom prst="rect">
            <a:avLst/>
          </a:prstGeom>
          <a:noFill/>
          <a:ln w="9525">
            <a:noFill/>
          </a:ln>
        </p:spPr>
        <p:txBody>
          <a:bodyPr vert="horz" lIns="91440" tIns="45720" rIns="91440" bIns="45720" rtlCol="0" anchor="ctr">
            <a:normAutofit fontScale="97500" lnSpcReduction="1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defTabSz="914400">
              <a:spcBef>
                <a:spcPct val="20000"/>
              </a:spcBef>
            </a:pPr>
            <a:r>
              <a:rPr lang="zh-CN" altLang="en-US" sz="3200" b="1" dirty="0">
                <a:latin typeface="微软雅黑" panose="020B0503020204020204" pitchFamily="34" charset="-122"/>
                <a:ea typeface="微软雅黑" panose="020B0503020204020204" pitchFamily="34" charset="-122"/>
                <a:cs typeface="+mn-cs"/>
              </a:rPr>
              <a:t>内容提要</a:t>
            </a:r>
            <a:endParaRPr lang="zh-CN" altLang="en-US" sz="3200" b="1" dirty="0">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bwMode="auto">
          <a:xfrm>
            <a:off x="189707" y="926001"/>
            <a:ext cx="8362950" cy="8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indent="0" eaLnBrk="0" fontAlgn="base" hangingPunct="0">
              <a:lnSpc>
                <a:spcPct val="105000"/>
              </a:lnSpc>
              <a:spcBef>
                <a:spcPct val="0"/>
              </a:spcBef>
              <a:spcAft>
                <a:spcPct val="0"/>
              </a:spcAft>
              <a:buNone/>
              <a:defRPr sz="3000" b="1"/>
            </a:lvl1pPr>
            <a:lvl2pPr marL="742950" indent="-285750" eaLnBrk="0" fontAlgn="base" hangingPunct="0">
              <a:spcBef>
                <a:spcPct val="20000"/>
              </a:spcBef>
              <a:spcAft>
                <a:spcPct val="0"/>
              </a:spcAft>
              <a:buChar char="–"/>
              <a:defRPr sz="2800"/>
            </a:lvl2pPr>
            <a:lvl3pPr marL="1143000" indent="-228600" eaLnBrk="0" fontAlgn="base" hangingPunct="0">
              <a:spcBef>
                <a:spcPct val="20000"/>
              </a:spcBef>
              <a:spcAft>
                <a:spcPct val="0"/>
              </a:spcAft>
              <a:buChar char="•"/>
              <a:defRPr sz="2400"/>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三、测量误差的分类</a:t>
            </a:r>
            <a:endParaRPr lang="zh-CN" altLang="en-US" dirty="0"/>
          </a:p>
        </p:txBody>
      </p:sp>
      <p:sp>
        <p:nvSpPr>
          <p:cNvPr id="13" name="Rectangle 3"/>
          <p:cNvSpPr txBox="1">
            <a:spLocks noChangeArrowheads="1"/>
          </p:cNvSpPr>
          <p:nvPr/>
        </p:nvSpPr>
        <p:spPr bwMode="auto">
          <a:xfrm>
            <a:off x="255909" y="1366575"/>
            <a:ext cx="11480157"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ts val="0"/>
              </a:spcBef>
              <a:buNone/>
              <a:defRPr/>
            </a:pPr>
            <a:r>
              <a:rPr lang="en-US" altLang="zh-CN" sz="2400" b="1" kern="0" dirty="0">
                <a:solidFill>
                  <a:srgbClr val="C00000"/>
                </a:solidFill>
                <a:latin typeface="楷体_GB2312" pitchFamily="49" charset="-122"/>
                <a:ea typeface="楷体_GB2312" pitchFamily="49" charset="-122"/>
              </a:rPr>
              <a:t>1. </a:t>
            </a:r>
            <a:r>
              <a:rPr lang="zh-CN" altLang="en-US" sz="2400" b="1" kern="0" dirty="0">
                <a:solidFill>
                  <a:srgbClr val="C00000"/>
                </a:solidFill>
                <a:latin typeface="楷体_GB2312" pitchFamily="49" charset="-122"/>
                <a:ea typeface="楷体_GB2312" pitchFamily="49" charset="-122"/>
              </a:rPr>
              <a:t>系统误差 </a:t>
            </a:r>
            <a:r>
              <a:rPr lang="zh-CN" altLang="en-US" sz="2400" kern="0" dirty="0">
                <a:latin typeface="楷体_GB2312" pitchFamily="49" charset="-122"/>
                <a:ea typeface="楷体_GB2312" pitchFamily="49" charset="-122"/>
              </a:rPr>
              <a:t>在相同测量条件下，多次测取同一量值时，绝对值和符号均保持不变的测量误差，或在测量条件改变时，按某一规律变化的测量误差。前者称为</a:t>
            </a:r>
            <a:r>
              <a:rPr lang="zh-CN" altLang="en-US" sz="2400" b="1" kern="0" dirty="0">
                <a:solidFill>
                  <a:srgbClr val="FF3300"/>
                </a:solidFill>
                <a:latin typeface="楷体_GB2312" pitchFamily="49" charset="-122"/>
                <a:ea typeface="楷体_GB2312" pitchFamily="49" charset="-122"/>
              </a:rPr>
              <a:t>定值系统误差</a:t>
            </a:r>
            <a:r>
              <a:rPr lang="zh-CN" altLang="en-US" sz="2400" kern="0" dirty="0">
                <a:latin typeface="楷体_GB2312" pitchFamily="49" charset="-122"/>
                <a:ea typeface="楷体_GB2312" pitchFamily="49" charset="-122"/>
              </a:rPr>
              <a:t>，后者称为</a:t>
            </a:r>
            <a:r>
              <a:rPr lang="zh-CN" altLang="en-US" sz="2400" b="1" kern="0" dirty="0">
                <a:solidFill>
                  <a:srgbClr val="FF3300"/>
                </a:solidFill>
                <a:latin typeface="楷体_GB2312" pitchFamily="49" charset="-122"/>
                <a:ea typeface="楷体_GB2312" pitchFamily="49" charset="-122"/>
              </a:rPr>
              <a:t>变值系统误差</a:t>
            </a:r>
            <a:r>
              <a:rPr lang="zh-CN" altLang="en-US" sz="2400" kern="0" dirty="0">
                <a:latin typeface="楷体_GB2312" pitchFamily="49" charset="-122"/>
                <a:ea typeface="楷体_GB2312" pitchFamily="49" charset="-122"/>
              </a:rPr>
              <a:t>。</a:t>
            </a:r>
            <a:endParaRPr lang="zh-CN" altLang="en-US" sz="2400" kern="0" dirty="0">
              <a:latin typeface="楷体_GB2312" pitchFamily="49" charset="-122"/>
              <a:ea typeface="楷体_GB2312" pitchFamily="49" charset="-122"/>
            </a:endParaRPr>
          </a:p>
          <a:p>
            <a:pPr marL="0" indent="0" eaLnBrk="1" hangingPunct="1">
              <a:lnSpc>
                <a:spcPct val="150000"/>
              </a:lnSpc>
              <a:spcBef>
                <a:spcPts val="0"/>
              </a:spcBef>
              <a:buNone/>
              <a:defRPr/>
            </a:pPr>
            <a:r>
              <a:rPr lang="en-US" altLang="zh-CN" sz="2400" b="1" kern="0" dirty="0">
                <a:solidFill>
                  <a:srgbClr val="C00000"/>
                </a:solidFill>
                <a:latin typeface="楷体_GB2312" pitchFamily="49" charset="-122"/>
                <a:ea typeface="楷体_GB2312" pitchFamily="49" charset="-122"/>
              </a:rPr>
              <a:t>2. </a:t>
            </a:r>
            <a:r>
              <a:rPr lang="zh-CN" altLang="en-US" sz="2400" b="1" kern="0" dirty="0">
                <a:solidFill>
                  <a:srgbClr val="C00000"/>
                </a:solidFill>
                <a:latin typeface="楷体_GB2312" pitchFamily="49" charset="-122"/>
                <a:ea typeface="楷体_GB2312" pitchFamily="49" charset="-122"/>
              </a:rPr>
              <a:t>随机误差 </a:t>
            </a:r>
            <a:r>
              <a:rPr lang="zh-CN" altLang="en-US" sz="2400" kern="0" dirty="0">
                <a:latin typeface="楷体_GB2312" pitchFamily="49" charset="-122"/>
                <a:ea typeface="楷体_GB2312" pitchFamily="49" charset="-122"/>
              </a:rPr>
              <a:t>在相同测量条件下，多次测取同一量值时，绝对值和符号以不可预定的方式变化着的测量误差。随机误差主要由测量过程中一些偶然性因素或不确定因素引起的。对于连续多次重复测量来说，</a:t>
            </a:r>
            <a:r>
              <a:rPr lang="zh-CN" altLang="en-US" sz="2400" b="1" kern="0" dirty="0">
                <a:solidFill>
                  <a:srgbClr val="FF3300"/>
                </a:solidFill>
                <a:latin typeface="楷体_GB2312" pitchFamily="49" charset="-122"/>
                <a:ea typeface="楷体_GB2312" pitchFamily="49" charset="-122"/>
              </a:rPr>
              <a:t>随机误差符合一定的概率统计规律</a:t>
            </a:r>
            <a:r>
              <a:rPr lang="zh-CN" altLang="en-US" sz="2400" kern="0" dirty="0">
                <a:latin typeface="楷体_GB2312" pitchFamily="49" charset="-122"/>
                <a:ea typeface="楷体_GB2312" pitchFamily="49" charset="-122"/>
              </a:rPr>
              <a:t>，故可使用概率论和数理统计的方法来对它进行处理。</a:t>
            </a:r>
            <a:endParaRPr lang="zh-CN" altLang="en-US" sz="2400" kern="0" dirty="0">
              <a:latin typeface="楷体_GB2312" pitchFamily="49" charset="-122"/>
              <a:ea typeface="楷体_GB2312" pitchFamily="49" charset="-122"/>
            </a:endParaRPr>
          </a:p>
          <a:p>
            <a:pPr marL="0" indent="0" eaLnBrk="1" hangingPunct="1">
              <a:lnSpc>
                <a:spcPct val="150000"/>
              </a:lnSpc>
              <a:spcBef>
                <a:spcPts val="0"/>
              </a:spcBef>
              <a:buNone/>
              <a:defRPr/>
            </a:pPr>
            <a:r>
              <a:rPr lang="en-US" altLang="zh-CN" sz="2400" b="1" kern="0" dirty="0">
                <a:solidFill>
                  <a:srgbClr val="C00000"/>
                </a:solidFill>
                <a:latin typeface="楷体_GB2312" pitchFamily="49" charset="-122"/>
                <a:ea typeface="楷体_GB2312" pitchFamily="49" charset="-122"/>
              </a:rPr>
              <a:t>3. </a:t>
            </a:r>
            <a:r>
              <a:rPr lang="zh-CN" altLang="en-US" sz="2400" b="1" kern="0" dirty="0">
                <a:solidFill>
                  <a:srgbClr val="C00000"/>
                </a:solidFill>
                <a:latin typeface="楷体_GB2312" pitchFamily="49" charset="-122"/>
                <a:ea typeface="楷体_GB2312" pitchFamily="49" charset="-122"/>
              </a:rPr>
              <a:t>粗大误差 </a:t>
            </a:r>
            <a:r>
              <a:rPr lang="zh-CN" altLang="en-US" sz="2400" kern="0" dirty="0">
                <a:latin typeface="楷体_GB2312" pitchFamily="49" charset="-122"/>
                <a:ea typeface="楷体_GB2312" pitchFamily="49" charset="-122"/>
              </a:rPr>
              <a:t>超出在规定条件下预计的测量误差。含有粗大误差的测得值称为</a:t>
            </a:r>
            <a:r>
              <a:rPr lang="zh-CN" altLang="en-US" sz="2400" b="1" kern="0" dirty="0">
                <a:solidFill>
                  <a:srgbClr val="FF3300"/>
                </a:solidFill>
                <a:latin typeface="楷体_GB2312" pitchFamily="49" charset="-122"/>
                <a:ea typeface="楷体_GB2312" pitchFamily="49" charset="-122"/>
              </a:rPr>
              <a:t>异常值</a:t>
            </a:r>
            <a:r>
              <a:rPr lang="zh-CN" altLang="en-US" sz="2400" kern="0" dirty="0">
                <a:latin typeface="楷体_GB2312" pitchFamily="49" charset="-122"/>
                <a:ea typeface="楷体_GB2312" pitchFamily="49" charset="-122"/>
              </a:rPr>
              <a:t>，其数值比较大。粗大误差的产生有主观和客观两方面的原因。由于粗大误差明显歪曲测量结果，故应</a:t>
            </a:r>
            <a:r>
              <a:rPr lang="zh-CN" altLang="en-US" sz="2400" b="1" kern="0" dirty="0">
                <a:solidFill>
                  <a:srgbClr val="FF3300"/>
                </a:solidFill>
                <a:latin typeface="楷体_GB2312" pitchFamily="49" charset="-122"/>
                <a:ea typeface="楷体_GB2312" pitchFamily="49" charset="-122"/>
              </a:rPr>
              <a:t>根据判别粗大误差的准则</a:t>
            </a:r>
            <a:r>
              <a:rPr lang="zh-CN" altLang="en-US" sz="2400" kern="0" dirty="0">
                <a:latin typeface="楷体_GB2312" pitchFamily="49" charset="-122"/>
                <a:ea typeface="楷体_GB2312" pitchFamily="49" charset="-122"/>
              </a:rPr>
              <a:t>设法将其</a:t>
            </a:r>
            <a:r>
              <a:rPr lang="zh-CN" altLang="en-US" sz="2400" b="1" kern="0" dirty="0">
                <a:solidFill>
                  <a:srgbClr val="FF3300"/>
                </a:solidFill>
                <a:latin typeface="楷体_GB2312" pitchFamily="49" charset="-122"/>
                <a:ea typeface="楷体_GB2312" pitchFamily="49" charset="-122"/>
              </a:rPr>
              <a:t>剔除</a:t>
            </a:r>
            <a:r>
              <a:rPr lang="zh-CN" altLang="en-US" sz="2400" kern="0" dirty="0">
                <a:latin typeface="楷体_GB2312" pitchFamily="49" charset="-122"/>
                <a:ea typeface="楷体_GB2312" pitchFamily="49" charset="-122"/>
              </a:rPr>
              <a:t>。</a:t>
            </a:r>
            <a:endParaRPr lang="zh-CN" altLang="en-US" sz="2400" kern="0" dirty="0">
              <a:latin typeface="楷体_GB2312" pitchFamily="49" charset="-122"/>
              <a:ea typeface="楷体_GB2312" pitchFamily="49" charset="-122"/>
            </a:endParaRPr>
          </a:p>
        </p:txBody>
      </p:sp>
      <p:sp>
        <p:nvSpPr>
          <p:cNvPr id="12"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4  </a:t>
            </a:r>
            <a:r>
              <a:rPr lang="zh-CN" altLang="en-US" kern="0" dirty="0">
                <a:latin typeface="方正隶书简体" panose="03000509000000000000" pitchFamily="2" charset="-122"/>
                <a:ea typeface="方正隶书简体" panose="03000509000000000000" pitchFamily="2" charset="-122"/>
              </a:rPr>
              <a:t>测量误差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diamond(in)">
                                      <p:cBhvr>
                                        <p:cTn id="7" dur="10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diamond(in)">
                                      <p:cBhvr>
                                        <p:cTn id="12" dur="10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diamond(in)">
                                      <p:cBhvr>
                                        <p:cTn id="17" dur="1000"/>
                                        <p:tgtEl>
                                          <p:spTgt spid="1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descr="tu2-9"/>
          <p:cNvPicPr>
            <a:picLocks noChangeAspect="1" noChangeArrowheads="1"/>
          </p:cNvPicPr>
          <p:nvPr/>
        </p:nvPicPr>
        <p:blipFill>
          <a:blip r:embed="rId1" cstate="print">
            <a:lum contrast="24000"/>
            <a:extLst>
              <a:ext uri="{28A0092B-C50C-407E-A947-70E740481C1C}">
                <a14:useLocalDpi xmlns:a14="http://schemas.microsoft.com/office/drawing/2010/main" val="0"/>
              </a:ext>
            </a:extLst>
          </a:blip>
          <a:srcRect/>
          <a:stretch>
            <a:fillRect/>
          </a:stretch>
        </p:blipFill>
        <p:spPr bwMode="auto">
          <a:xfrm>
            <a:off x="1407777" y="4067684"/>
            <a:ext cx="9376446" cy="239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021" name="Rectangle 5"/>
          <p:cNvSpPr>
            <a:spLocks noChangeArrowheads="1"/>
          </p:cNvSpPr>
          <p:nvPr/>
        </p:nvSpPr>
        <p:spPr bwMode="auto">
          <a:xfrm>
            <a:off x="5791200" y="33289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14" name="Rectangle 3"/>
          <p:cNvSpPr txBox="1">
            <a:spLocks noChangeArrowheads="1"/>
          </p:cNvSpPr>
          <p:nvPr/>
        </p:nvSpPr>
        <p:spPr bwMode="auto">
          <a:xfrm>
            <a:off x="1814513" y="1033953"/>
            <a:ext cx="8362950" cy="8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05000"/>
              </a:lnSpc>
              <a:spcBef>
                <a:spcPct val="0"/>
              </a:spcBef>
              <a:buNone/>
              <a:defRPr/>
            </a:pPr>
            <a:endParaRPr lang="zh-CN" altLang="en-US" sz="2400" kern="0" dirty="0">
              <a:latin typeface="楷体_GB2312" pitchFamily="49" charset="-122"/>
              <a:ea typeface="楷体_GB2312" pitchFamily="49" charset="-122"/>
            </a:endParaRPr>
          </a:p>
        </p:txBody>
      </p:sp>
      <p:sp>
        <p:nvSpPr>
          <p:cNvPr id="9" name="Rectangle 4"/>
          <p:cNvSpPr>
            <a:spLocks noChangeArrowheads="1"/>
          </p:cNvSpPr>
          <p:nvPr/>
        </p:nvSpPr>
        <p:spPr bwMode="auto">
          <a:xfrm>
            <a:off x="1858627" y="6495338"/>
            <a:ext cx="986498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marL="805180" indent="-805180"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r>
              <a:rPr lang="en-US" altLang="zh-CN" sz="2000" dirty="0">
                <a:latin typeface="楷体_GB2312" pitchFamily="49" charset="-122"/>
                <a:ea typeface="楷体_GB2312" pitchFamily="49" charset="-122"/>
              </a:rPr>
              <a:t>(a)</a:t>
            </a:r>
            <a:r>
              <a:rPr lang="zh-CN" altLang="en-US" sz="2000" dirty="0">
                <a:latin typeface="楷体_GB2312" pitchFamily="49" charset="-122"/>
                <a:ea typeface="楷体_GB2312" pitchFamily="49" charset="-122"/>
              </a:rPr>
              <a:t>精密度高            </a:t>
            </a:r>
            <a:r>
              <a:rPr lang="en-US" altLang="zh-CN" sz="2000" dirty="0">
                <a:latin typeface="楷体_GB2312" pitchFamily="49" charset="-122"/>
                <a:ea typeface="楷体_GB2312" pitchFamily="49" charset="-122"/>
              </a:rPr>
              <a:t>(b)</a:t>
            </a:r>
            <a:r>
              <a:rPr lang="zh-CN" altLang="en-US" sz="2000" dirty="0">
                <a:latin typeface="楷体_GB2312" pitchFamily="49" charset="-122"/>
                <a:ea typeface="楷体_GB2312" pitchFamily="49" charset="-122"/>
              </a:rPr>
              <a:t>正确度高                 </a:t>
            </a:r>
            <a:r>
              <a:rPr lang="en-US" altLang="zh-CN" sz="2000" dirty="0">
                <a:latin typeface="楷体_GB2312" pitchFamily="49" charset="-122"/>
                <a:ea typeface="楷体_GB2312" pitchFamily="49" charset="-122"/>
              </a:rPr>
              <a:t>(c)</a:t>
            </a:r>
            <a:r>
              <a:rPr lang="zh-CN" altLang="en-US" sz="2000" dirty="0">
                <a:latin typeface="楷体_GB2312" pitchFamily="49" charset="-122"/>
                <a:ea typeface="楷体_GB2312" pitchFamily="49" charset="-122"/>
              </a:rPr>
              <a:t>准确度高            </a:t>
            </a:r>
            <a:r>
              <a:rPr lang="en-US" altLang="zh-CN" sz="2000" dirty="0">
                <a:latin typeface="楷体_GB2312" pitchFamily="49" charset="-122"/>
                <a:ea typeface="楷体_GB2312" pitchFamily="49" charset="-122"/>
              </a:rPr>
              <a:t>(d)</a:t>
            </a:r>
            <a:r>
              <a:rPr lang="zh-CN" altLang="en-US" sz="2000" dirty="0">
                <a:latin typeface="楷体_GB2312" pitchFamily="49" charset="-122"/>
                <a:ea typeface="楷体_GB2312" pitchFamily="49" charset="-122"/>
              </a:rPr>
              <a:t>准确度低</a:t>
            </a:r>
            <a:endParaRPr lang="zh-CN" altLang="en-US" sz="2000" dirty="0">
              <a:latin typeface="楷体_GB2312" pitchFamily="49" charset="-122"/>
              <a:ea typeface="楷体_GB2312" pitchFamily="49" charset="-122"/>
            </a:endParaRPr>
          </a:p>
          <a:p>
            <a:pPr algn="ctr" eaLnBrk="1" hangingPunct="1"/>
            <a:r>
              <a:rPr lang="en-US" altLang="zh-CN" sz="2000" dirty="0">
                <a:latin typeface="楷体_GB2312" pitchFamily="49" charset="-122"/>
                <a:ea typeface="楷体_GB2312" pitchFamily="49" charset="-122"/>
              </a:rPr>
              <a:t> </a:t>
            </a:r>
            <a:endParaRPr lang="zh-CN" altLang="en-US" dirty="0"/>
          </a:p>
        </p:txBody>
      </p:sp>
      <p:sp>
        <p:nvSpPr>
          <p:cNvPr id="12" name="Rectangle 8"/>
          <p:cNvSpPr txBox="1">
            <a:spLocks noChangeArrowheads="1"/>
          </p:cNvSpPr>
          <p:nvPr/>
        </p:nvSpPr>
        <p:spPr bwMode="auto">
          <a:xfrm>
            <a:off x="274030" y="1328730"/>
            <a:ext cx="11643939"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ts val="0"/>
              </a:spcBef>
              <a:buClr>
                <a:srgbClr val="FF3300"/>
              </a:buClr>
              <a:buFont typeface="Wingdings" panose="05000000000000000000" pitchFamily="2" charset="2"/>
              <a:buChar char="Ø"/>
              <a:defRPr/>
            </a:pPr>
            <a:r>
              <a:rPr lang="zh-CN" altLang="en-US" sz="2400" b="1" kern="0" dirty="0">
                <a:solidFill>
                  <a:srgbClr val="C00000"/>
                </a:solidFill>
                <a:latin typeface="楷体_GB2312" pitchFamily="49" charset="-122"/>
                <a:ea typeface="楷体_GB2312" pitchFamily="49" charset="-122"/>
              </a:rPr>
              <a:t> 正确度 </a:t>
            </a:r>
            <a:r>
              <a:rPr lang="zh-CN" altLang="en-US" sz="2400" kern="0" dirty="0">
                <a:latin typeface="楷体_GB2312" pitchFamily="49" charset="-122"/>
                <a:ea typeface="楷体_GB2312" pitchFamily="49" charset="-122"/>
              </a:rPr>
              <a:t>反映测量结果中系统误差的影响程度。若系统误差小，则正确度高。</a:t>
            </a:r>
            <a:endParaRPr lang="zh-CN" altLang="en-US" sz="2400" kern="0" dirty="0">
              <a:latin typeface="楷体_GB2312" pitchFamily="49" charset="-122"/>
              <a:ea typeface="楷体_GB2312" pitchFamily="49" charset="-122"/>
            </a:endParaRPr>
          </a:p>
          <a:p>
            <a:pPr marL="0" indent="0" eaLnBrk="1" hangingPunct="1">
              <a:lnSpc>
                <a:spcPct val="150000"/>
              </a:lnSpc>
              <a:spcBef>
                <a:spcPts val="0"/>
              </a:spcBef>
              <a:buClr>
                <a:srgbClr val="FF3300"/>
              </a:buClr>
              <a:buFont typeface="Wingdings" panose="05000000000000000000" pitchFamily="2" charset="2"/>
              <a:buChar char="Ø"/>
              <a:defRPr/>
            </a:pPr>
            <a:r>
              <a:rPr lang="zh-CN" altLang="en-US" sz="2400" b="1" kern="0" dirty="0">
                <a:solidFill>
                  <a:srgbClr val="C00000"/>
                </a:solidFill>
                <a:latin typeface="楷体_GB2312" pitchFamily="49" charset="-122"/>
                <a:ea typeface="楷体_GB2312" pitchFamily="49" charset="-122"/>
              </a:rPr>
              <a:t> 精密度 </a:t>
            </a:r>
            <a:r>
              <a:rPr lang="zh-CN" altLang="en-US" sz="2400" kern="0" dirty="0">
                <a:latin typeface="楷体_GB2312" pitchFamily="49" charset="-122"/>
                <a:ea typeface="楷体_GB2312" pitchFamily="49" charset="-122"/>
              </a:rPr>
              <a:t>反映测量结果中随机误差的影响程度。它是指连续多次测量所得值之间相互接近的程度。若随机误差小，则精密度高。</a:t>
            </a:r>
            <a:endParaRPr lang="zh-CN" altLang="en-US" sz="2400" kern="0" dirty="0">
              <a:latin typeface="楷体_GB2312" pitchFamily="49" charset="-122"/>
              <a:ea typeface="楷体_GB2312" pitchFamily="49" charset="-122"/>
            </a:endParaRPr>
          </a:p>
          <a:p>
            <a:pPr marL="0" indent="0" eaLnBrk="1" hangingPunct="1">
              <a:lnSpc>
                <a:spcPct val="150000"/>
              </a:lnSpc>
              <a:spcBef>
                <a:spcPts val="0"/>
              </a:spcBef>
              <a:buClr>
                <a:srgbClr val="FF3300"/>
              </a:buClr>
              <a:buFont typeface="Wingdings" panose="05000000000000000000" pitchFamily="2" charset="2"/>
              <a:buChar char="Ø"/>
              <a:defRPr/>
            </a:pPr>
            <a:r>
              <a:rPr lang="zh-CN" altLang="en-US" sz="2400" b="1" kern="0" dirty="0">
                <a:solidFill>
                  <a:srgbClr val="C00000"/>
                </a:solidFill>
                <a:latin typeface="楷体_GB2312" pitchFamily="49" charset="-122"/>
                <a:ea typeface="楷体_GB2312" pitchFamily="49" charset="-122"/>
              </a:rPr>
              <a:t> 准确度 </a:t>
            </a:r>
            <a:r>
              <a:rPr lang="zh-CN" altLang="en-US" sz="2400" kern="0" dirty="0">
                <a:latin typeface="楷体_GB2312" pitchFamily="49" charset="-122"/>
                <a:ea typeface="楷体_GB2312" pitchFamily="49" charset="-122"/>
              </a:rPr>
              <a:t>反映测量结果中系统误差和随机误差的综合影响程度。若系统误差和随机误差都小，则准确度高。 </a:t>
            </a:r>
            <a:endParaRPr lang="zh-CN" altLang="en-US" sz="2400" kern="0" dirty="0">
              <a:latin typeface="楷体_GB2312" pitchFamily="49" charset="-122"/>
              <a:ea typeface="楷体_GB2312" pitchFamily="49" charset="-122"/>
            </a:endParaRPr>
          </a:p>
        </p:txBody>
      </p:sp>
      <p:sp>
        <p:nvSpPr>
          <p:cNvPr id="13" name="Rectangle 3"/>
          <p:cNvSpPr txBox="1">
            <a:spLocks noChangeArrowheads="1"/>
          </p:cNvSpPr>
          <p:nvPr/>
        </p:nvSpPr>
        <p:spPr bwMode="auto">
          <a:xfrm>
            <a:off x="189707" y="926001"/>
            <a:ext cx="4868430" cy="8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indent="0" eaLnBrk="0" fontAlgn="base" hangingPunct="0">
              <a:lnSpc>
                <a:spcPct val="105000"/>
              </a:lnSpc>
              <a:spcBef>
                <a:spcPct val="0"/>
              </a:spcBef>
              <a:spcAft>
                <a:spcPct val="0"/>
              </a:spcAft>
              <a:buNone/>
              <a:defRPr sz="3000" b="1"/>
            </a:lvl1pPr>
            <a:lvl2pPr marL="742950" indent="-285750" eaLnBrk="0" fontAlgn="base" hangingPunct="0">
              <a:spcBef>
                <a:spcPct val="20000"/>
              </a:spcBef>
              <a:spcAft>
                <a:spcPct val="0"/>
              </a:spcAft>
              <a:buChar char="–"/>
              <a:defRPr sz="2800"/>
            </a:lvl2pPr>
            <a:lvl3pPr marL="1143000" indent="-228600" eaLnBrk="0" fontAlgn="base" hangingPunct="0">
              <a:spcBef>
                <a:spcPct val="20000"/>
              </a:spcBef>
              <a:spcAft>
                <a:spcPct val="0"/>
              </a:spcAft>
              <a:buChar char="•"/>
              <a:defRPr sz="2400"/>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四、测量精度的分类</a:t>
            </a:r>
            <a:endParaRPr lang="zh-CN" altLang="en-US" dirty="0"/>
          </a:p>
        </p:txBody>
      </p:sp>
      <p:sp>
        <p:nvSpPr>
          <p:cNvPr id="16"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4  </a:t>
            </a:r>
            <a:r>
              <a:rPr lang="zh-CN" altLang="en-US" kern="0" dirty="0">
                <a:latin typeface="方正隶书简体" panose="03000509000000000000" pitchFamily="2" charset="-122"/>
                <a:ea typeface="方正隶书简体" panose="03000509000000000000" pitchFamily="2" charset="-122"/>
              </a:rPr>
              <a:t>测量误差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 calcmode="lin" valueType="num">
                                      <p:cBhvr additive="base">
                                        <p:cTn id="19" dur="500" fill="hold"/>
                                        <p:tgtEl>
                                          <p:spTgt spid="12">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linds(horizontal)">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24609" y="1001408"/>
            <a:ext cx="8362950" cy="8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indent="0" eaLnBrk="0" fontAlgn="base" hangingPunct="0">
              <a:lnSpc>
                <a:spcPct val="105000"/>
              </a:lnSpc>
              <a:spcBef>
                <a:spcPct val="0"/>
              </a:spcBef>
              <a:spcAft>
                <a:spcPct val="0"/>
              </a:spcAft>
              <a:buNone/>
              <a:defRPr sz="3200" b="1">
                <a:solidFill>
                  <a:schemeClr val="tx2"/>
                </a:solidFill>
                <a:latin typeface="Times New Roman" panose="02020603050405020304" pitchFamily="18" charset="0"/>
                <a:ea typeface="+mj-ea"/>
                <a:cs typeface="+mj-cs"/>
              </a:defRPr>
            </a:lvl1pPr>
            <a:lvl2pPr marL="742950" indent="-285750" eaLnBrk="0" fontAlgn="base" hangingPunct="0">
              <a:spcBef>
                <a:spcPct val="20000"/>
              </a:spcBef>
              <a:spcAft>
                <a:spcPct val="0"/>
              </a:spcAft>
              <a:buChar char="–"/>
              <a:defRPr sz="2800"/>
            </a:lvl2pPr>
            <a:lvl3pPr marL="1143000" indent="-228600" eaLnBrk="0" fontAlgn="base" hangingPunct="0">
              <a:spcBef>
                <a:spcPct val="20000"/>
              </a:spcBef>
              <a:spcAft>
                <a:spcPct val="0"/>
              </a:spcAft>
              <a:buChar char="•"/>
              <a:defRPr sz="2400"/>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一、随机误差的处理 </a:t>
            </a:r>
            <a:endParaRPr lang="zh-CN" altLang="en-US" dirty="0"/>
          </a:p>
        </p:txBody>
      </p:sp>
      <p:sp>
        <p:nvSpPr>
          <p:cNvPr id="9" name="Rectangle 3"/>
          <p:cNvSpPr txBox="1">
            <a:spLocks noChangeArrowheads="1"/>
          </p:cNvSpPr>
          <p:nvPr/>
        </p:nvSpPr>
        <p:spPr bwMode="auto">
          <a:xfrm>
            <a:off x="208574" y="1779606"/>
            <a:ext cx="8362950" cy="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gn="just">
              <a:lnSpc>
                <a:spcPct val="80000"/>
              </a:lnSpc>
              <a:buNone/>
              <a:defRPr/>
            </a:pPr>
            <a:r>
              <a:rPr lang="en-US" altLang="zh-CN" sz="2800" b="1" dirty="0">
                <a:solidFill>
                  <a:srgbClr val="7030A0"/>
                </a:solidFill>
              </a:rPr>
              <a:t>1.</a:t>
            </a:r>
            <a:r>
              <a:rPr lang="zh-CN" altLang="en-US" sz="2800" b="1" dirty="0">
                <a:solidFill>
                  <a:srgbClr val="7030A0"/>
                </a:solidFill>
              </a:rPr>
              <a:t>随机误差的特性及分布规律</a:t>
            </a:r>
            <a:endParaRPr lang="zh-CN" altLang="en-US" sz="2800" b="1" dirty="0">
              <a:solidFill>
                <a:srgbClr val="7030A0"/>
              </a:solidFill>
            </a:endParaRPr>
          </a:p>
        </p:txBody>
      </p:sp>
      <p:graphicFrame>
        <p:nvGraphicFramePr>
          <p:cNvPr id="10" name="Object 4"/>
          <p:cNvGraphicFramePr>
            <a:graphicFrameLocks noGrp="1" noChangeAspect="1"/>
          </p:cNvGraphicFramePr>
          <p:nvPr>
            <p:ph sz="half" idx="4294967295"/>
          </p:nvPr>
        </p:nvGraphicFramePr>
        <p:xfrm>
          <a:off x="8399784" y="2232395"/>
          <a:ext cx="3085887" cy="3582519"/>
        </p:xfrm>
        <a:graphic>
          <a:graphicData uri="http://schemas.openxmlformats.org/presentationml/2006/ole"/>
        </a:graphic>
      </p:graphicFrame>
      <p:sp>
        <p:nvSpPr>
          <p:cNvPr id="11" name="Rectangle 8"/>
          <p:cNvSpPr>
            <a:spLocks noChangeArrowheads="1"/>
          </p:cNvSpPr>
          <p:nvPr/>
        </p:nvSpPr>
        <p:spPr bwMode="auto">
          <a:xfrm>
            <a:off x="74002" y="2334604"/>
            <a:ext cx="7762059" cy="3937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457200" indent="-457200" eaLnBrk="1" hangingPunct="1">
              <a:lnSpc>
                <a:spcPct val="150000"/>
              </a:lnSpc>
              <a:spcBef>
                <a:spcPct val="10000"/>
              </a:spcBef>
              <a:buClr>
                <a:srgbClr val="7030A0"/>
              </a:buClr>
              <a:buSzPct val="70000"/>
              <a:buFont typeface="Wingdings" panose="05000000000000000000" pitchFamily="2" charset="2"/>
              <a:buChar char="ü"/>
            </a:pPr>
            <a:r>
              <a:rPr lang="zh-CN" altLang="en-US" sz="2800" dirty="0">
                <a:latin typeface="楷体_GB2312" pitchFamily="49" charset="-122"/>
                <a:ea typeface="楷体_GB2312" pitchFamily="49" charset="-122"/>
              </a:rPr>
              <a:t>重复测量</a:t>
            </a:r>
            <a:r>
              <a:rPr lang="en-US" altLang="zh-CN" sz="2800" i="1" dirty="0">
                <a:latin typeface="Times New Roman" panose="02020603050405020304" pitchFamily="18" charset="0"/>
                <a:ea typeface="楷体_GB2312" pitchFamily="49" charset="-122"/>
              </a:rPr>
              <a:t>N</a:t>
            </a:r>
            <a:r>
              <a:rPr lang="zh-CN" altLang="en-US" sz="2800" dirty="0">
                <a:latin typeface="楷体_GB2312" pitchFamily="49" charset="-122"/>
                <a:ea typeface="楷体_GB2312" pitchFamily="49" charset="-122"/>
              </a:rPr>
              <a:t>次，得到测量序列的测得值为</a:t>
            </a:r>
            <a:r>
              <a:rPr lang="en-US" altLang="zh-CN" sz="2800" i="1" dirty="0">
                <a:latin typeface="Times New Roman" panose="02020603050405020304" pitchFamily="18" charset="0"/>
                <a:ea typeface="楷体_GB2312" pitchFamily="49" charset="-122"/>
              </a:rPr>
              <a:t>x</a:t>
            </a:r>
            <a:r>
              <a:rPr lang="en-US" altLang="zh-CN" sz="2800" baseline="-10000" dirty="0">
                <a:latin typeface="楷体_GB2312" pitchFamily="49" charset="-122"/>
                <a:ea typeface="楷体_GB2312" pitchFamily="49" charset="-122"/>
              </a:rPr>
              <a:t>1</a:t>
            </a:r>
            <a:r>
              <a:rPr lang="zh-CN" altLang="en-US" sz="2800" dirty="0">
                <a:latin typeface="楷体_GB2312" pitchFamily="49" charset="-122"/>
                <a:ea typeface="楷体_GB2312" pitchFamily="49" charset="-122"/>
              </a:rPr>
              <a:t>、</a:t>
            </a:r>
            <a:r>
              <a:rPr lang="en-US" altLang="zh-CN" sz="2800" i="1" dirty="0">
                <a:latin typeface="Times New Roman" panose="02020603050405020304" pitchFamily="18" charset="0"/>
                <a:ea typeface="楷体_GB2312" pitchFamily="49" charset="-122"/>
              </a:rPr>
              <a:t>x</a:t>
            </a:r>
            <a:r>
              <a:rPr lang="en-US" altLang="zh-CN" sz="2800" baseline="-10000" dirty="0">
                <a:latin typeface="楷体_GB2312" pitchFamily="49" charset="-122"/>
                <a:ea typeface="楷体_GB2312" pitchFamily="49" charset="-122"/>
              </a:rPr>
              <a:t>2</a:t>
            </a:r>
            <a:r>
              <a:rPr lang="zh-CN" altLang="en-US" sz="2800" dirty="0">
                <a:latin typeface="楷体_GB2312" pitchFamily="49" charset="-122"/>
                <a:ea typeface="楷体_GB2312" pitchFamily="49" charset="-122"/>
              </a:rPr>
              <a:t>、</a:t>
            </a:r>
            <a:r>
              <a:rPr lang="en-US" altLang="zh-CN" sz="2800" dirty="0">
                <a:latin typeface="Arial" panose="020B0604020202020204" pitchFamily="34" charset="0"/>
                <a:ea typeface="楷体_GB2312" pitchFamily="49" charset="-122"/>
              </a:rPr>
              <a:t>…</a:t>
            </a:r>
            <a:r>
              <a:rPr lang="zh-CN" altLang="en-US" sz="2800" dirty="0">
                <a:latin typeface="楷体_GB2312" pitchFamily="49" charset="-122"/>
                <a:ea typeface="楷体_GB2312" pitchFamily="49" charset="-122"/>
              </a:rPr>
              <a:t>、</a:t>
            </a:r>
            <a:r>
              <a:rPr lang="en-US" altLang="zh-CN" sz="2800" i="1" dirty="0" err="1">
                <a:latin typeface="Times New Roman" panose="02020603050405020304" pitchFamily="18" charset="0"/>
                <a:ea typeface="楷体_GB2312" pitchFamily="49" charset="-122"/>
              </a:rPr>
              <a:t>x</a:t>
            </a:r>
            <a:r>
              <a:rPr lang="en-US" altLang="zh-CN" sz="2800" i="1" baseline="-10000" dirty="0" err="1">
                <a:latin typeface="Times New Roman" panose="02020603050405020304" pitchFamily="18" charset="0"/>
                <a:ea typeface="楷体_GB2312" pitchFamily="49" charset="-122"/>
              </a:rPr>
              <a:t>N</a:t>
            </a:r>
            <a:r>
              <a:rPr lang="zh-CN" altLang="en-US" sz="2800" dirty="0">
                <a:latin typeface="楷体_GB2312" pitchFamily="49" charset="-122"/>
                <a:ea typeface="楷体_GB2312" pitchFamily="49" charset="-122"/>
              </a:rPr>
              <a:t>。设不包含系统误差和粗大误差，被测几何量的真值为</a:t>
            </a:r>
            <a:r>
              <a:rPr lang="en-US" altLang="zh-CN" sz="2800" i="1" dirty="0">
                <a:latin typeface="Times New Roman" panose="02020603050405020304" pitchFamily="18" charset="0"/>
                <a:ea typeface="楷体_GB2312" pitchFamily="49" charset="-122"/>
              </a:rPr>
              <a:t>x</a:t>
            </a:r>
            <a:r>
              <a:rPr lang="en-US" altLang="zh-CN" sz="2800" baseline="-10000" dirty="0">
                <a:latin typeface="楷体_GB2312" pitchFamily="49" charset="-122"/>
                <a:ea typeface="楷体_GB2312" pitchFamily="49" charset="-122"/>
              </a:rPr>
              <a:t>0</a:t>
            </a:r>
            <a:r>
              <a:rPr lang="zh-CN" altLang="en-US" sz="2800" dirty="0">
                <a:latin typeface="楷体_GB2312" pitchFamily="49" charset="-122"/>
                <a:ea typeface="楷体_GB2312" pitchFamily="49" charset="-122"/>
              </a:rPr>
              <a:t>。则可得出相应各次测得值的随机误差分别为右式。</a:t>
            </a:r>
            <a:endParaRPr lang="en-US" altLang="zh-CN" sz="2800" dirty="0">
              <a:latin typeface="楷体_GB2312" pitchFamily="49" charset="-122"/>
              <a:ea typeface="楷体_GB2312" pitchFamily="49" charset="-122"/>
            </a:endParaRPr>
          </a:p>
          <a:p>
            <a:pPr marL="457200" indent="-457200" eaLnBrk="1" hangingPunct="1">
              <a:lnSpc>
                <a:spcPct val="150000"/>
              </a:lnSpc>
              <a:spcBef>
                <a:spcPct val="10000"/>
              </a:spcBef>
              <a:buClr>
                <a:srgbClr val="7030A0"/>
              </a:buClr>
              <a:buSzPct val="70000"/>
              <a:buFont typeface="Wingdings" panose="05000000000000000000" pitchFamily="2" charset="2"/>
              <a:buChar char="ü"/>
            </a:pPr>
            <a:r>
              <a:rPr lang="zh-CN" altLang="en-US" sz="2800" dirty="0">
                <a:latin typeface="楷体_GB2312" pitchFamily="49" charset="-122"/>
                <a:ea typeface="楷体_GB2312" pitchFamily="49" charset="-122"/>
              </a:rPr>
              <a:t>通过对大量的测试实验数据进行统计后发现，多数随机误差服从正态分布规律。</a:t>
            </a:r>
            <a:endParaRPr lang="zh-CN" altLang="en-US" sz="2800" dirty="0">
              <a:latin typeface="楷体_GB2312" pitchFamily="49" charset="-122"/>
              <a:ea typeface="楷体_GB2312" pitchFamily="49" charset="-122"/>
            </a:endParaRPr>
          </a:p>
        </p:txBody>
      </p:sp>
      <p:sp>
        <p:nvSpPr>
          <p:cNvPr id="7"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ChangeArrowheads="1"/>
          </p:cNvSpPr>
          <p:nvPr/>
        </p:nvSpPr>
        <p:spPr bwMode="auto">
          <a:xfrm>
            <a:off x="7235665" y="784669"/>
            <a:ext cx="9439593" cy="4753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endParaRPr lang="zh-CN" altLang="en-US" sz="3200" dirty="0"/>
          </a:p>
        </p:txBody>
      </p:sp>
      <p:pic>
        <p:nvPicPr>
          <p:cNvPr id="17" name="Picture 7" descr="tu2-10"/>
          <p:cNvPicPr>
            <a:picLocks noChangeAspect="1" noChangeArrowheads="1"/>
          </p:cNvPicPr>
          <p:nvPr/>
        </p:nvPicPr>
        <p:blipFill>
          <a:blip r:embed="rId1">
            <a:lum contrast="18000"/>
            <a:extLst>
              <a:ext uri="{28A0092B-C50C-407E-A947-70E740481C1C}">
                <a14:useLocalDpi xmlns:a14="http://schemas.microsoft.com/office/drawing/2010/main" val="0"/>
              </a:ext>
            </a:extLst>
          </a:blip>
          <a:srcRect/>
          <a:stretch>
            <a:fillRect/>
          </a:stretch>
        </p:blipFill>
        <p:spPr bwMode="auto">
          <a:xfrm>
            <a:off x="6849402" y="2758134"/>
            <a:ext cx="5280989" cy="342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
        <p:nvSpPr>
          <p:cNvPr id="15" name="Rectangle 5"/>
          <p:cNvSpPr>
            <a:spLocks noChangeArrowheads="1"/>
          </p:cNvSpPr>
          <p:nvPr/>
        </p:nvSpPr>
        <p:spPr bwMode="auto">
          <a:xfrm>
            <a:off x="119702" y="2728663"/>
            <a:ext cx="7888890" cy="342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ts val="1200"/>
              </a:spcBef>
              <a:buClr>
                <a:srgbClr val="FF3300"/>
              </a:buClr>
              <a:buSzPct val="70000"/>
              <a:buFont typeface="Wingdings" panose="05000000000000000000" pitchFamily="2" charset="2"/>
              <a:buChar char="Ø"/>
            </a:pPr>
            <a:r>
              <a:rPr lang="zh-CN" altLang="en-US" sz="2100" b="1" dirty="0">
                <a:solidFill>
                  <a:srgbClr val="FF3300"/>
                </a:solidFill>
                <a:latin typeface="楷体_GB2312" pitchFamily="49" charset="-122"/>
                <a:ea typeface="楷体_GB2312" pitchFamily="49" charset="-122"/>
              </a:rPr>
              <a:t>对称性</a:t>
            </a:r>
            <a:r>
              <a:rPr lang="en-US" altLang="zh-CN" sz="2100" b="1" dirty="0">
                <a:solidFill>
                  <a:srgbClr val="FF3300"/>
                </a:solidFill>
                <a:latin typeface="楷体_GB2312" pitchFamily="49" charset="-122"/>
                <a:ea typeface="楷体_GB2312" pitchFamily="49" charset="-122"/>
              </a:rPr>
              <a:t>:</a:t>
            </a:r>
            <a:r>
              <a:rPr lang="zh-CN" altLang="en-US" sz="2100" dirty="0"/>
              <a:t>绝对值相等的正误差和负误差出现次数相等。</a:t>
            </a:r>
            <a:endParaRPr lang="en-US" altLang="zh-CN" sz="2100" dirty="0"/>
          </a:p>
          <a:p>
            <a:pPr eaLnBrk="1" hangingPunct="1">
              <a:lnSpc>
                <a:spcPct val="150000"/>
              </a:lnSpc>
              <a:spcBef>
                <a:spcPts val="1200"/>
              </a:spcBef>
              <a:buClr>
                <a:srgbClr val="FF3300"/>
              </a:buClr>
              <a:buSzPct val="70000"/>
            </a:pPr>
            <a:r>
              <a:rPr lang="en-US" altLang="zh-CN" sz="2100" dirty="0"/>
              <a:t>               </a:t>
            </a:r>
            <a:r>
              <a:rPr lang="zh-CN" altLang="en-US" sz="2100" dirty="0"/>
              <a:t>具有对称性。</a:t>
            </a:r>
            <a:endParaRPr lang="en-US" altLang="zh-CN" sz="2100" b="1" dirty="0">
              <a:solidFill>
                <a:srgbClr val="FF3300"/>
              </a:solidFill>
              <a:latin typeface="楷体_GB2312" pitchFamily="49" charset="-122"/>
              <a:ea typeface="楷体_GB2312" pitchFamily="49" charset="-122"/>
            </a:endParaRPr>
          </a:p>
          <a:p>
            <a:pPr eaLnBrk="1" hangingPunct="1">
              <a:lnSpc>
                <a:spcPct val="150000"/>
              </a:lnSpc>
              <a:spcBef>
                <a:spcPts val="1200"/>
              </a:spcBef>
              <a:buClr>
                <a:srgbClr val="FF3300"/>
              </a:buClr>
              <a:buSzPct val="70000"/>
              <a:buFont typeface="Wingdings" panose="05000000000000000000" pitchFamily="2" charset="2"/>
              <a:buChar char="Ø"/>
            </a:pPr>
            <a:r>
              <a:rPr lang="zh-CN" altLang="en-US" sz="2100" b="1" dirty="0">
                <a:solidFill>
                  <a:srgbClr val="FF3300"/>
                </a:solidFill>
                <a:latin typeface="楷体_GB2312" pitchFamily="49" charset="-122"/>
                <a:ea typeface="楷体_GB2312" pitchFamily="49" charset="-122"/>
              </a:rPr>
              <a:t>单峰性</a:t>
            </a:r>
            <a:r>
              <a:rPr lang="en-US" altLang="zh-CN" sz="2100" b="1" dirty="0">
                <a:solidFill>
                  <a:srgbClr val="FF3300"/>
                </a:solidFill>
                <a:latin typeface="楷体_GB2312" pitchFamily="49" charset="-122"/>
                <a:ea typeface="楷体_GB2312" pitchFamily="49" charset="-122"/>
              </a:rPr>
              <a:t>:</a:t>
            </a:r>
            <a:r>
              <a:rPr lang="zh-CN" altLang="en-US" sz="2100" dirty="0"/>
              <a:t>绝对值小的误差比绝对值大的误差出现次数多。</a:t>
            </a:r>
            <a:endParaRPr lang="en-US" altLang="zh-CN" sz="2100" dirty="0"/>
          </a:p>
          <a:p>
            <a:pPr eaLnBrk="1" hangingPunct="1">
              <a:lnSpc>
                <a:spcPct val="150000"/>
              </a:lnSpc>
              <a:spcBef>
                <a:spcPts val="1200"/>
              </a:spcBef>
              <a:buClr>
                <a:srgbClr val="FF3300"/>
              </a:buClr>
              <a:buSzPct val="70000"/>
              <a:buFont typeface="Wingdings" panose="05000000000000000000" pitchFamily="2" charset="2"/>
              <a:buChar char="Ø"/>
            </a:pPr>
            <a:r>
              <a:rPr lang="zh-CN" altLang="en-US" sz="2100" b="1" dirty="0">
                <a:solidFill>
                  <a:srgbClr val="FF3300"/>
                </a:solidFill>
                <a:latin typeface="楷体_GB2312" pitchFamily="49" charset="-122"/>
                <a:ea typeface="楷体_GB2312" pitchFamily="49" charset="-122"/>
              </a:rPr>
              <a:t>有界性</a:t>
            </a:r>
            <a:r>
              <a:rPr lang="en-US" altLang="zh-CN" sz="2100" b="1" dirty="0">
                <a:solidFill>
                  <a:srgbClr val="FF3300"/>
                </a:solidFill>
                <a:latin typeface="楷体_GB2312" pitchFamily="49" charset="-122"/>
                <a:ea typeface="楷体_GB2312" pitchFamily="49" charset="-122"/>
              </a:rPr>
              <a:t>:</a:t>
            </a:r>
            <a:r>
              <a:rPr lang="zh-CN" altLang="en-US" sz="2100" dirty="0"/>
              <a:t>绝对值不会超过一定的限度。</a:t>
            </a:r>
            <a:endParaRPr lang="zh-CN" altLang="en-US" sz="2100" dirty="0">
              <a:latin typeface="楷体_GB2312" pitchFamily="49" charset="-122"/>
              <a:ea typeface="楷体_GB2312" pitchFamily="49" charset="-122"/>
            </a:endParaRPr>
          </a:p>
          <a:p>
            <a:pPr eaLnBrk="1" hangingPunct="1">
              <a:lnSpc>
                <a:spcPct val="150000"/>
              </a:lnSpc>
              <a:spcBef>
                <a:spcPts val="1200"/>
              </a:spcBef>
              <a:buClr>
                <a:srgbClr val="FF3300"/>
              </a:buClr>
              <a:buSzPct val="70000"/>
              <a:buFont typeface="Wingdings" panose="05000000000000000000" pitchFamily="2" charset="2"/>
              <a:buChar char="Ø"/>
            </a:pPr>
            <a:r>
              <a:rPr lang="zh-CN" altLang="en-US" sz="2100" b="1" dirty="0">
                <a:solidFill>
                  <a:srgbClr val="FF3300"/>
                </a:solidFill>
                <a:latin typeface="楷体_GB2312" pitchFamily="49" charset="-122"/>
                <a:ea typeface="楷体_GB2312" pitchFamily="49" charset="-122"/>
              </a:rPr>
              <a:t>抵偿性</a:t>
            </a:r>
            <a:r>
              <a:rPr lang="en-US" altLang="zh-CN" sz="2100" b="1" dirty="0">
                <a:solidFill>
                  <a:srgbClr val="FF3300"/>
                </a:solidFill>
                <a:latin typeface="楷体_GB2312" pitchFamily="49" charset="-122"/>
                <a:ea typeface="楷体_GB2312" pitchFamily="49" charset="-122"/>
              </a:rPr>
              <a:t>:</a:t>
            </a:r>
            <a:r>
              <a:rPr lang="zh-CN" altLang="en-US" sz="2100" dirty="0"/>
              <a:t>增大测量次数，使算术平均值趋于零。</a:t>
            </a:r>
            <a:endParaRPr lang="zh-CN" altLang="en-US" sz="2100" dirty="0">
              <a:latin typeface="楷体_GB2312" pitchFamily="49" charset="-122"/>
              <a:ea typeface="楷体_GB2312" pitchFamily="49" charset="-122"/>
            </a:endParaRPr>
          </a:p>
        </p:txBody>
      </p:sp>
      <p:sp>
        <p:nvSpPr>
          <p:cNvPr id="9" name="Rectangle 3"/>
          <p:cNvSpPr txBox="1">
            <a:spLocks noChangeArrowheads="1"/>
          </p:cNvSpPr>
          <p:nvPr/>
        </p:nvSpPr>
        <p:spPr bwMode="auto">
          <a:xfrm>
            <a:off x="209017" y="991448"/>
            <a:ext cx="1084480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buNone/>
            </a:pPr>
            <a:r>
              <a:rPr lang="en-US" altLang="zh-CN" sz="2600" kern="0" dirty="0">
                <a:latin typeface="楷体_GB2312" pitchFamily="49" charset="-122"/>
                <a:ea typeface="楷体_GB2312" pitchFamily="49" charset="-122"/>
              </a:rPr>
              <a:t>    </a:t>
            </a:r>
            <a:r>
              <a:rPr lang="zh-CN" altLang="en-US" sz="2600" kern="0" dirty="0">
                <a:latin typeface="楷体_GB2312" pitchFamily="49" charset="-122"/>
                <a:ea typeface="楷体_GB2312" pitchFamily="49" charset="-122"/>
              </a:rPr>
              <a:t>正态分布曲线如图所示（横坐标  </a:t>
            </a:r>
            <a:r>
              <a:rPr lang="en-US" altLang="zh-CN" sz="2600" i="1" kern="0" dirty="0">
                <a:latin typeface="楷体_GB2312" pitchFamily="49" charset="-122"/>
                <a:ea typeface="楷体_GB2312" pitchFamily="49" charset="-122"/>
              </a:rPr>
              <a:t>δ </a:t>
            </a:r>
            <a:r>
              <a:rPr lang="zh-CN" altLang="en-US" sz="2600" kern="0" dirty="0">
                <a:latin typeface="楷体_GB2312" pitchFamily="49" charset="-122"/>
                <a:ea typeface="楷体_GB2312" pitchFamily="49" charset="-122"/>
              </a:rPr>
              <a:t>表示随机误差，纵坐标 </a:t>
            </a:r>
            <a:r>
              <a:rPr lang="en-US" altLang="zh-CN" sz="2600" i="1" kern="0" dirty="0">
                <a:latin typeface="Times New Roman" panose="02020603050405020304" pitchFamily="18" charset="0"/>
                <a:ea typeface="楷体_GB2312" pitchFamily="49" charset="-122"/>
              </a:rPr>
              <a:t>y </a:t>
            </a:r>
            <a:r>
              <a:rPr lang="zh-CN" altLang="en-US" sz="2600" kern="0" dirty="0">
                <a:latin typeface="楷体_GB2312" pitchFamily="49" charset="-122"/>
                <a:ea typeface="楷体_GB2312" pitchFamily="49" charset="-122"/>
              </a:rPr>
              <a:t>表示随机误差的概率密度）</a:t>
            </a:r>
            <a:endParaRPr lang="zh-CN" altLang="en-US" sz="2600" kern="0" dirty="0">
              <a:latin typeface="楷体_GB2312" pitchFamily="49" charset="-122"/>
              <a:ea typeface="楷体_GB2312"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362926" y="1185863"/>
            <a:ext cx="10960394" cy="208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buNone/>
            </a:pPr>
            <a:r>
              <a:rPr lang="en-US" altLang="zh-CN" sz="2600" kern="0" dirty="0">
                <a:latin typeface="楷体_GB2312" pitchFamily="49" charset="-122"/>
                <a:ea typeface="楷体_GB2312" pitchFamily="49" charset="-122"/>
              </a:rPr>
              <a:t>    </a:t>
            </a:r>
            <a:r>
              <a:rPr lang="zh-CN" altLang="en-US" sz="2600" kern="0" dirty="0">
                <a:latin typeface="楷体_GB2312" pitchFamily="49" charset="-122"/>
                <a:ea typeface="楷体_GB2312" pitchFamily="49" charset="-122"/>
              </a:rPr>
              <a:t>正态分布曲线的数学表达式为</a:t>
            </a:r>
            <a:endParaRPr lang="zh-CN" altLang="en-US" sz="2600" kern="0" dirty="0">
              <a:latin typeface="楷体_GB2312" pitchFamily="49" charset="-122"/>
              <a:ea typeface="楷体_GB2312" pitchFamily="49" charset="-122"/>
            </a:endParaRPr>
          </a:p>
          <a:p>
            <a:pPr marL="0" indent="0" eaLnBrk="1" hangingPunct="1">
              <a:buNone/>
            </a:pPr>
            <a:endParaRPr lang="zh-CN" altLang="en-US" sz="1600" kern="0" dirty="0">
              <a:latin typeface="楷体_GB2312" pitchFamily="49" charset="-122"/>
              <a:ea typeface="楷体_GB2312" pitchFamily="49" charset="-122"/>
            </a:endParaRPr>
          </a:p>
          <a:p>
            <a:pPr marL="0" indent="0" algn="r" eaLnBrk="1" hangingPunct="1">
              <a:buNone/>
            </a:pPr>
            <a:endParaRPr lang="en-US" altLang="zh-CN" sz="1100" kern="0" dirty="0">
              <a:latin typeface="楷体_GB2312" pitchFamily="49" charset="-122"/>
              <a:ea typeface="楷体_GB2312" pitchFamily="49" charset="-122"/>
            </a:endParaRPr>
          </a:p>
          <a:p>
            <a:pPr marL="0" indent="0" eaLnBrk="1" hangingPunct="1">
              <a:buNone/>
            </a:pPr>
            <a:endParaRPr lang="en-US" altLang="zh-CN" sz="1600" kern="0" dirty="0">
              <a:latin typeface="楷体_GB2312" pitchFamily="49" charset="-122"/>
              <a:ea typeface="楷体_GB2312" pitchFamily="49" charset="-122"/>
            </a:endParaRPr>
          </a:p>
          <a:p>
            <a:pPr marL="0" indent="0" eaLnBrk="1" hangingPunct="1">
              <a:buNone/>
            </a:pPr>
            <a:r>
              <a:rPr lang="zh-CN" altLang="en-US" sz="2600" kern="0" dirty="0">
                <a:latin typeface="楷体_GB2312" pitchFamily="49" charset="-122"/>
                <a:ea typeface="楷体_GB2312" pitchFamily="49" charset="-122"/>
              </a:rPr>
              <a:t>    式中，</a:t>
            </a:r>
            <a:r>
              <a:rPr lang="en-US" altLang="zh-CN" sz="2600" i="1" kern="0" dirty="0">
                <a:latin typeface="Times New Roman" panose="02020603050405020304" pitchFamily="18" charset="0"/>
                <a:ea typeface="楷体_GB2312" pitchFamily="49" charset="-122"/>
              </a:rPr>
              <a:t>y</a:t>
            </a:r>
            <a:r>
              <a:rPr lang="en-US" altLang="zh-CN" sz="2600" kern="0" dirty="0">
                <a:latin typeface="Arial" panose="020B0604020202020204" pitchFamily="34" charset="0"/>
                <a:ea typeface="楷体_GB2312" pitchFamily="49" charset="-122"/>
              </a:rPr>
              <a:t>——</a:t>
            </a:r>
            <a:r>
              <a:rPr lang="zh-CN" altLang="en-US" sz="2600" kern="0" dirty="0">
                <a:latin typeface="楷体_GB2312" pitchFamily="49" charset="-122"/>
                <a:ea typeface="楷体_GB2312" pitchFamily="49" charset="-122"/>
              </a:rPr>
              <a:t>概率密度；      </a:t>
            </a:r>
            <a:r>
              <a:rPr lang="en-US" altLang="zh-CN" sz="2600" kern="0" dirty="0">
                <a:latin typeface="Arial" panose="020B0604020202020204" pitchFamily="34" charset="0"/>
                <a:ea typeface="楷体_GB2312" pitchFamily="49" charset="-122"/>
              </a:rPr>
              <a:t>—</a:t>
            </a:r>
            <a:r>
              <a:rPr lang="zh-CN" altLang="en-US" sz="2600" kern="0" dirty="0">
                <a:latin typeface="楷体_GB2312" pitchFamily="49" charset="-122"/>
                <a:ea typeface="楷体_GB2312" pitchFamily="49" charset="-122"/>
              </a:rPr>
              <a:t>标准偏差；</a:t>
            </a:r>
            <a:r>
              <a:rPr lang="en-US" altLang="zh-CN" sz="2600" i="1" kern="0" dirty="0">
                <a:latin typeface="楷体_GB2312" pitchFamily="49" charset="-122"/>
                <a:ea typeface="楷体_GB2312" pitchFamily="49" charset="-122"/>
              </a:rPr>
              <a:t>δ</a:t>
            </a:r>
            <a:r>
              <a:rPr lang="en-US" altLang="zh-CN" sz="2600" kern="0" dirty="0">
                <a:latin typeface="Arial" panose="020B0604020202020204" pitchFamily="34" charset="0"/>
                <a:ea typeface="楷体_GB2312" pitchFamily="49" charset="-122"/>
              </a:rPr>
              <a:t>——</a:t>
            </a:r>
            <a:r>
              <a:rPr lang="zh-CN" altLang="en-US" sz="2600" kern="0" dirty="0">
                <a:latin typeface="楷体_GB2312" pitchFamily="49" charset="-122"/>
                <a:ea typeface="楷体_GB2312" pitchFamily="49" charset="-122"/>
              </a:rPr>
              <a:t>随机误差。    </a:t>
            </a:r>
            <a:endParaRPr lang="zh-CN" altLang="en-US" sz="2600" kern="0" dirty="0">
              <a:latin typeface="楷体_GB2312" pitchFamily="49" charset="-122"/>
              <a:ea typeface="楷体_GB2312" pitchFamily="49" charset="-122"/>
            </a:endParaRPr>
          </a:p>
        </p:txBody>
      </p:sp>
      <p:graphicFrame>
        <p:nvGraphicFramePr>
          <p:cNvPr id="10" name="Object 4"/>
          <p:cNvGraphicFramePr>
            <a:graphicFrameLocks noChangeAspect="1"/>
          </p:cNvGraphicFramePr>
          <p:nvPr/>
        </p:nvGraphicFramePr>
        <p:xfrm>
          <a:off x="5658826" y="964009"/>
          <a:ext cx="3140075" cy="990600"/>
        </p:xfrm>
        <a:graphic>
          <a:graphicData uri="http://schemas.openxmlformats.org/presentationml/2006/ole"/>
        </a:graphic>
      </p:graphicFrame>
      <p:graphicFrame>
        <p:nvGraphicFramePr>
          <p:cNvPr id="11" name="Object 5"/>
          <p:cNvGraphicFramePr>
            <a:graphicFrameLocks noChangeAspect="1"/>
          </p:cNvGraphicFramePr>
          <p:nvPr/>
        </p:nvGraphicFramePr>
        <p:xfrm>
          <a:off x="4484075" y="2548770"/>
          <a:ext cx="368300" cy="327025"/>
        </p:xfrm>
        <a:graphic>
          <a:graphicData uri="http://schemas.openxmlformats.org/presentationml/2006/ole"/>
        </a:graphic>
      </p:graphicFrame>
      <p:sp>
        <p:nvSpPr>
          <p:cNvPr id="12" name="Rectangle 13"/>
          <p:cNvSpPr>
            <a:spLocks noChangeArrowheads="1"/>
          </p:cNvSpPr>
          <p:nvPr/>
        </p:nvSpPr>
        <p:spPr bwMode="auto">
          <a:xfrm>
            <a:off x="379583" y="3766502"/>
            <a:ext cx="11432834"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20000"/>
              </a:spcBef>
              <a:buClr>
                <a:schemeClr val="hlink"/>
              </a:buClr>
              <a:buSzPct val="70000"/>
              <a:buFont typeface="Wingdings" panose="05000000000000000000" pitchFamily="2" charset="2"/>
              <a:buNone/>
            </a:pPr>
            <a:r>
              <a:rPr lang="en-US" altLang="zh-CN" sz="2600" dirty="0">
                <a:latin typeface="楷体_GB2312" pitchFamily="49" charset="-122"/>
                <a:ea typeface="楷体_GB2312" pitchFamily="49" charset="-122"/>
              </a:rPr>
              <a:t>    </a:t>
            </a:r>
            <a:r>
              <a:rPr lang="zh-CN" altLang="en-US" sz="2600" dirty="0">
                <a:latin typeface="楷体_GB2312" pitchFamily="49" charset="-122"/>
                <a:ea typeface="楷体_GB2312" pitchFamily="49" charset="-122"/>
              </a:rPr>
              <a:t>随机误差的</a:t>
            </a:r>
            <a:r>
              <a:rPr lang="zh-CN" altLang="en-US" sz="2600" b="1" u="sng" dirty="0">
                <a:solidFill>
                  <a:srgbClr val="C00000"/>
                </a:solidFill>
                <a:latin typeface="楷体_GB2312" pitchFamily="49" charset="-122"/>
                <a:ea typeface="楷体_GB2312" pitchFamily="49" charset="-122"/>
              </a:rPr>
              <a:t>标准偏差</a:t>
            </a:r>
            <a:r>
              <a:rPr lang="zh-CN" altLang="en-US" sz="2600" dirty="0">
                <a:latin typeface="楷体_GB2312" pitchFamily="49" charset="-122"/>
                <a:ea typeface="楷体_GB2312" pitchFamily="49" charset="-122"/>
              </a:rPr>
              <a:t>：</a:t>
            </a:r>
            <a:endParaRPr lang="zh-CN" altLang="en-US" sz="2600" dirty="0">
              <a:latin typeface="楷体_GB2312" pitchFamily="49" charset="-122"/>
              <a:ea typeface="楷体_GB2312" pitchFamily="49" charset="-122"/>
            </a:endParaRPr>
          </a:p>
          <a:p>
            <a:pPr eaLnBrk="1" hangingPunct="1">
              <a:lnSpc>
                <a:spcPct val="150000"/>
              </a:lnSpc>
              <a:spcBef>
                <a:spcPct val="20000"/>
              </a:spcBef>
              <a:buClr>
                <a:schemeClr val="hlink"/>
              </a:buClr>
              <a:buSzPct val="70000"/>
              <a:buFont typeface="Wingdings" panose="05000000000000000000" pitchFamily="2" charset="2"/>
              <a:buNone/>
            </a:pPr>
            <a:endParaRPr lang="zh-CN" altLang="en-US" sz="2600" dirty="0">
              <a:latin typeface="楷体_GB2312" pitchFamily="49" charset="-122"/>
              <a:ea typeface="楷体_GB2312" pitchFamily="49" charset="-122"/>
            </a:endParaRPr>
          </a:p>
          <a:p>
            <a:pPr eaLnBrk="1" hangingPunct="1">
              <a:lnSpc>
                <a:spcPct val="150000"/>
              </a:lnSpc>
              <a:spcBef>
                <a:spcPct val="20000"/>
              </a:spcBef>
              <a:buClr>
                <a:schemeClr val="hlink"/>
              </a:buClr>
              <a:buSzPct val="70000"/>
              <a:buFont typeface="Wingdings" panose="05000000000000000000" pitchFamily="2" charset="2"/>
              <a:buNone/>
            </a:pPr>
            <a:r>
              <a:rPr lang="zh-CN" altLang="en-US" sz="2600" dirty="0">
                <a:latin typeface="楷体_GB2312" pitchFamily="49" charset="-122"/>
                <a:ea typeface="楷体_GB2312" pitchFamily="49" charset="-122"/>
              </a:rPr>
              <a:t>      式中，</a:t>
            </a:r>
            <a:r>
              <a:rPr lang="en-US" altLang="zh-CN" sz="2600" i="1" dirty="0">
                <a:latin typeface="楷体_GB2312" pitchFamily="49" charset="-122"/>
                <a:ea typeface="楷体_GB2312" pitchFamily="49" charset="-122"/>
              </a:rPr>
              <a:t>N</a:t>
            </a:r>
            <a:r>
              <a:rPr lang="en-US" altLang="zh-CN" sz="2600" dirty="0">
                <a:latin typeface="楷体_GB2312" pitchFamily="49" charset="-122"/>
                <a:ea typeface="楷体_GB2312" pitchFamily="49" charset="-122"/>
              </a:rPr>
              <a:t> </a:t>
            </a:r>
            <a:r>
              <a:rPr lang="en-US" altLang="zh-CN" sz="2600" dirty="0">
                <a:latin typeface="Arial" panose="020B0604020202020204" pitchFamily="34" charset="0"/>
                <a:ea typeface="楷体_GB2312" pitchFamily="49" charset="-122"/>
              </a:rPr>
              <a:t>——</a:t>
            </a:r>
            <a:r>
              <a:rPr lang="zh-CN" altLang="en-US" sz="2600" dirty="0">
                <a:latin typeface="楷体_GB2312" pitchFamily="49" charset="-122"/>
                <a:ea typeface="楷体_GB2312" pitchFamily="49" charset="-122"/>
              </a:rPr>
              <a:t>测量次数；</a:t>
            </a:r>
            <a:endParaRPr lang="zh-CN" altLang="en-US" sz="2600" dirty="0">
              <a:latin typeface="楷体_GB2312" pitchFamily="49" charset="-122"/>
              <a:ea typeface="楷体_GB2312" pitchFamily="49" charset="-122"/>
            </a:endParaRPr>
          </a:p>
          <a:p>
            <a:pPr eaLnBrk="1" hangingPunct="1">
              <a:lnSpc>
                <a:spcPct val="150000"/>
              </a:lnSpc>
              <a:spcBef>
                <a:spcPct val="20000"/>
              </a:spcBef>
              <a:buClr>
                <a:schemeClr val="hlink"/>
              </a:buClr>
              <a:buSzPct val="70000"/>
              <a:buFont typeface="Wingdings" panose="05000000000000000000" pitchFamily="2" charset="2"/>
              <a:buNone/>
            </a:pPr>
            <a:r>
              <a:rPr lang="en-US" altLang="zh-CN" sz="2600" i="1" dirty="0">
                <a:latin typeface="楷体_GB2312" pitchFamily="49" charset="-122"/>
                <a:ea typeface="楷体_GB2312" pitchFamily="49" charset="-122"/>
              </a:rPr>
              <a:t>               δ</a:t>
            </a:r>
            <a:r>
              <a:rPr lang="en-US" altLang="zh-CN" sz="2600" baseline="-10000" dirty="0">
                <a:latin typeface="楷体_GB2312" pitchFamily="49" charset="-122"/>
                <a:ea typeface="楷体_GB2312" pitchFamily="49" charset="-122"/>
              </a:rPr>
              <a:t>1</a:t>
            </a:r>
            <a:r>
              <a:rPr lang="zh-CN" altLang="en-US" sz="2600" dirty="0">
                <a:latin typeface="楷体_GB2312" pitchFamily="49" charset="-122"/>
                <a:ea typeface="楷体_GB2312" pitchFamily="49" charset="-122"/>
              </a:rPr>
              <a:t>、</a:t>
            </a:r>
            <a:r>
              <a:rPr lang="en-US" altLang="zh-CN" sz="2600" i="1" dirty="0">
                <a:latin typeface="楷体_GB2312" pitchFamily="49" charset="-122"/>
                <a:ea typeface="楷体_GB2312" pitchFamily="49" charset="-122"/>
              </a:rPr>
              <a:t>δ</a:t>
            </a:r>
            <a:r>
              <a:rPr lang="en-US" altLang="zh-CN" sz="2600" baseline="-10000" dirty="0">
                <a:latin typeface="楷体_GB2312" pitchFamily="49" charset="-122"/>
                <a:ea typeface="楷体_GB2312" pitchFamily="49" charset="-122"/>
              </a:rPr>
              <a:t>2</a:t>
            </a:r>
            <a:r>
              <a:rPr lang="zh-CN" altLang="en-US" sz="2600" dirty="0">
                <a:latin typeface="楷体_GB2312" pitchFamily="49" charset="-122"/>
                <a:ea typeface="楷体_GB2312" pitchFamily="49" charset="-122"/>
              </a:rPr>
              <a:t>、</a:t>
            </a:r>
            <a:r>
              <a:rPr lang="en-US" altLang="zh-CN" sz="2600" dirty="0">
                <a:latin typeface="Arial" panose="020B0604020202020204" pitchFamily="34" charset="0"/>
                <a:ea typeface="楷体_GB2312" pitchFamily="49" charset="-122"/>
              </a:rPr>
              <a:t>…</a:t>
            </a:r>
            <a:r>
              <a:rPr lang="zh-CN" altLang="en-US" sz="2600" dirty="0">
                <a:latin typeface="楷体_GB2312" pitchFamily="49" charset="-122"/>
                <a:ea typeface="楷体_GB2312" pitchFamily="49" charset="-122"/>
              </a:rPr>
              <a:t>、</a:t>
            </a:r>
            <a:r>
              <a:rPr lang="en-US" altLang="zh-CN" sz="2600" i="1" dirty="0" err="1">
                <a:latin typeface="楷体_GB2312" pitchFamily="49" charset="-122"/>
                <a:ea typeface="楷体_GB2312" pitchFamily="49" charset="-122"/>
              </a:rPr>
              <a:t>δ</a:t>
            </a:r>
            <a:r>
              <a:rPr lang="en-US" altLang="zh-CN" sz="2600" i="1" baseline="-10000" dirty="0" err="1">
                <a:latin typeface="楷体_GB2312" pitchFamily="49" charset="-122"/>
                <a:ea typeface="楷体_GB2312" pitchFamily="49" charset="-122"/>
              </a:rPr>
              <a:t>N</a:t>
            </a:r>
            <a:r>
              <a:rPr lang="en-US" altLang="zh-CN" sz="2600" i="1" baseline="-10000" dirty="0">
                <a:latin typeface="楷体_GB2312" pitchFamily="49" charset="-122"/>
                <a:ea typeface="楷体_GB2312" pitchFamily="49" charset="-122"/>
              </a:rPr>
              <a:t> </a:t>
            </a:r>
            <a:r>
              <a:rPr lang="en-US" altLang="zh-CN" sz="2600" dirty="0">
                <a:latin typeface="Arial" panose="020B0604020202020204" pitchFamily="34" charset="0"/>
                <a:ea typeface="楷体_GB2312" pitchFamily="49" charset="-122"/>
              </a:rPr>
              <a:t>——</a:t>
            </a:r>
            <a:r>
              <a:rPr lang="zh-CN" altLang="en-US" sz="2600" dirty="0">
                <a:latin typeface="楷体_GB2312" pitchFamily="49" charset="-122"/>
                <a:ea typeface="楷体_GB2312" pitchFamily="49" charset="-122"/>
              </a:rPr>
              <a:t>各测得值的随机误差。</a:t>
            </a:r>
            <a:endParaRPr lang="zh-CN" altLang="en-US" sz="2600" dirty="0">
              <a:latin typeface="楷体_GB2312" pitchFamily="49" charset="-122"/>
              <a:ea typeface="楷体_GB2312" pitchFamily="49" charset="-122"/>
            </a:endParaRPr>
          </a:p>
          <a:p>
            <a:pPr eaLnBrk="1" hangingPunct="1">
              <a:lnSpc>
                <a:spcPct val="150000"/>
              </a:lnSpc>
              <a:spcBef>
                <a:spcPct val="20000"/>
              </a:spcBef>
              <a:buClr>
                <a:schemeClr val="hlink"/>
              </a:buClr>
              <a:buSzPct val="70000"/>
              <a:buFont typeface="Wingdings" panose="05000000000000000000" pitchFamily="2" charset="2"/>
              <a:buNone/>
            </a:pPr>
            <a:r>
              <a:rPr lang="zh-CN" altLang="en-US" sz="2600" dirty="0">
                <a:latin typeface="楷体_GB2312" pitchFamily="49" charset="-122"/>
                <a:ea typeface="楷体_GB2312" pitchFamily="49" charset="-122"/>
              </a:rPr>
              <a:t> </a:t>
            </a:r>
            <a:endParaRPr lang="zh-CN" altLang="en-US" sz="2600" dirty="0">
              <a:latin typeface="楷体_GB2312" pitchFamily="49" charset="-122"/>
              <a:ea typeface="楷体_GB2312" pitchFamily="49" charset="-122"/>
            </a:endParaRPr>
          </a:p>
        </p:txBody>
      </p:sp>
      <p:graphicFrame>
        <p:nvGraphicFramePr>
          <p:cNvPr id="19" name="Object 15"/>
          <p:cNvGraphicFramePr>
            <a:graphicFrameLocks noChangeAspect="1"/>
          </p:cNvGraphicFramePr>
          <p:nvPr/>
        </p:nvGraphicFramePr>
        <p:xfrm>
          <a:off x="4502002" y="3766502"/>
          <a:ext cx="3140075" cy="939800"/>
        </p:xfrm>
        <a:graphic>
          <a:graphicData uri="http://schemas.openxmlformats.org/presentationml/2006/ole"/>
        </a:graphic>
      </p:graphicFrame>
      <p:sp>
        <p:nvSpPr>
          <p:cNvPr id="13"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p:cNvSpPr>
            <a:spLocks noChangeArrowheads="1"/>
          </p:cNvSpPr>
          <p:nvPr/>
        </p:nvSpPr>
        <p:spPr bwMode="auto">
          <a:xfrm>
            <a:off x="2424113" y="3558858"/>
            <a:ext cx="187325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20000"/>
              </a:spcBef>
              <a:buClr>
                <a:srgbClr val="FF3300"/>
              </a:buClr>
              <a:buSzPct val="70000"/>
              <a:buFont typeface="Wingdings" panose="05000000000000000000" pitchFamily="2" charset="2"/>
              <a:buChar char="Ø"/>
            </a:pPr>
            <a:endParaRPr lang="zh-CN" altLang="en-US" sz="2800" dirty="0">
              <a:latin typeface="楷体_GB2312" pitchFamily="49" charset="-122"/>
              <a:ea typeface="楷体_GB2312" pitchFamily="49" charset="-122"/>
            </a:endParaRPr>
          </a:p>
        </p:txBody>
      </p:sp>
      <p:pic>
        <p:nvPicPr>
          <p:cNvPr id="17" name="Picture 7" descr="tu2-10"/>
          <p:cNvPicPr>
            <a:picLocks noChangeAspect="1" noChangeArrowheads="1"/>
          </p:cNvPicPr>
          <p:nvPr/>
        </p:nvPicPr>
        <p:blipFill>
          <a:blip r:embed="rId1">
            <a:lum contrast="18000"/>
            <a:extLst>
              <a:ext uri="{28A0092B-C50C-407E-A947-70E740481C1C}">
                <a14:useLocalDpi xmlns:a14="http://schemas.microsoft.com/office/drawing/2010/main" val="0"/>
              </a:ext>
            </a:extLst>
          </a:blip>
          <a:srcRect/>
          <a:stretch>
            <a:fillRect/>
          </a:stretch>
        </p:blipFill>
        <p:spPr bwMode="auto">
          <a:xfrm>
            <a:off x="387010" y="2630757"/>
            <a:ext cx="4740576" cy="3077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
        <p:nvSpPr>
          <p:cNvPr id="9" name="Rectangle 3"/>
          <p:cNvSpPr txBox="1">
            <a:spLocks noChangeArrowheads="1"/>
          </p:cNvSpPr>
          <p:nvPr/>
        </p:nvSpPr>
        <p:spPr>
          <a:xfrm>
            <a:off x="5822066" y="5770559"/>
            <a:ext cx="6369934" cy="1087442"/>
          </a:xfrm>
          <a:prstGeom prst="rect">
            <a:avLst/>
          </a:prstGeom>
        </p:spPr>
        <p:txBody>
          <a:bodyPr vert="horz" lIns="91440" tIns="45720" rIns="91440" bIns="45720" rtlCol="0">
            <a:normAutofit/>
          </a:bodyPr>
          <a:lstStyle>
            <a:lvl1pPr marL="457200" indent="-457200" algn="l" defTabSz="1219200" rtl="0" eaLnBrk="1" latinLnBrk="0" hangingPunct="1">
              <a:spcBef>
                <a:spcPct val="20000"/>
              </a:spcBef>
              <a:buFont typeface="Arial" panose="020B0604020202020204" pitchFamily="34" charset="0"/>
              <a:buChar char="•"/>
              <a:defRPr sz="4265"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gn="ctr">
              <a:lnSpc>
                <a:spcPct val="90000"/>
              </a:lnSpc>
              <a:buFont typeface="Wingdings" panose="05000000000000000000" pitchFamily="2" charset="2"/>
              <a:buNone/>
            </a:pPr>
            <a:r>
              <a:rPr lang="zh-CN" altLang="en-US" sz="2800" dirty="0">
                <a:latin typeface="隶书" panose="02010509060101010101" pitchFamily="49" charset="-122"/>
                <a:ea typeface="隶书" panose="02010509060101010101" pitchFamily="49" charset="-122"/>
              </a:rPr>
              <a:t>&lt;      &lt;               </a:t>
            </a:r>
            <a:endParaRPr lang="zh-CN" altLang="en-US" sz="2800" dirty="0">
              <a:latin typeface="隶书" panose="02010509060101010101" pitchFamily="49" charset="-122"/>
              <a:ea typeface="隶书" panose="02010509060101010101" pitchFamily="49" charset="-122"/>
            </a:endParaRPr>
          </a:p>
          <a:p>
            <a:pPr algn="ctr">
              <a:lnSpc>
                <a:spcPct val="90000"/>
              </a:lnSpc>
              <a:buFont typeface="Wingdings" panose="05000000000000000000" pitchFamily="2" charset="2"/>
              <a:buNone/>
            </a:pPr>
            <a:r>
              <a:rPr lang="zh-CN" altLang="en-US" sz="2800" dirty="0">
                <a:latin typeface="隶书" panose="02010509060101010101" pitchFamily="49" charset="-122"/>
                <a:ea typeface="隶书" panose="02010509060101010101" pitchFamily="49" charset="-122"/>
              </a:rPr>
              <a:t>标准偏差对随机误差分布特性的影响</a:t>
            </a:r>
            <a:endParaRPr lang="zh-CN" altLang="en-US" sz="2800" dirty="0">
              <a:latin typeface="隶书" panose="02010509060101010101" pitchFamily="49" charset="-122"/>
              <a:ea typeface="隶书" panose="02010509060101010101" pitchFamily="49" charset="-122"/>
            </a:endParaRPr>
          </a:p>
        </p:txBody>
      </p:sp>
      <p:graphicFrame>
        <p:nvGraphicFramePr>
          <p:cNvPr id="10" name="Object 5"/>
          <p:cNvGraphicFramePr>
            <a:graphicFrameLocks noChangeAspect="1"/>
          </p:cNvGraphicFramePr>
          <p:nvPr/>
        </p:nvGraphicFramePr>
        <p:xfrm>
          <a:off x="7742958" y="5582337"/>
          <a:ext cx="597877" cy="725765"/>
        </p:xfrm>
        <a:graphic>
          <a:graphicData uri="http://schemas.openxmlformats.org/presentationml/2006/ole"/>
        </a:graphic>
      </p:graphicFrame>
      <p:graphicFrame>
        <p:nvGraphicFramePr>
          <p:cNvPr id="11" name="Object 6"/>
          <p:cNvGraphicFramePr>
            <a:graphicFrameLocks noChangeAspect="1"/>
          </p:cNvGraphicFramePr>
          <p:nvPr/>
        </p:nvGraphicFramePr>
        <p:xfrm>
          <a:off x="8805971" y="5600198"/>
          <a:ext cx="596290" cy="676790"/>
        </p:xfrm>
        <a:graphic>
          <a:graphicData uri="http://schemas.openxmlformats.org/presentationml/2006/ole"/>
        </a:graphic>
      </p:graphicFrame>
      <p:graphicFrame>
        <p:nvGraphicFramePr>
          <p:cNvPr id="12" name="Object 7"/>
          <p:cNvGraphicFramePr>
            <a:graphicFrameLocks noChangeAspect="1"/>
          </p:cNvGraphicFramePr>
          <p:nvPr/>
        </p:nvGraphicFramePr>
        <p:xfrm>
          <a:off x="9867398" y="5582337"/>
          <a:ext cx="687388" cy="825593"/>
        </p:xfrm>
        <a:graphic>
          <a:graphicData uri="http://schemas.openxmlformats.org/presentationml/2006/ole"/>
        </a:graphic>
      </p:graphicFrame>
      <p:graphicFrame>
        <p:nvGraphicFramePr>
          <p:cNvPr id="18" name="Object 8"/>
          <p:cNvGraphicFramePr>
            <a:graphicFrameLocks noChangeAspect="1"/>
          </p:cNvGraphicFramePr>
          <p:nvPr/>
        </p:nvGraphicFramePr>
        <p:xfrm>
          <a:off x="5472229" y="2627213"/>
          <a:ext cx="6369934" cy="3077300"/>
        </p:xfrm>
        <a:graphic>
          <a:graphicData uri="http://schemas.openxmlformats.org/presentationml/2006/ole"/>
        </a:graphic>
      </p:graphicFrame>
      <p:sp>
        <p:nvSpPr>
          <p:cNvPr id="19" name="Rectangle 13"/>
          <p:cNvSpPr>
            <a:spLocks noChangeArrowheads="1"/>
          </p:cNvSpPr>
          <p:nvPr/>
        </p:nvSpPr>
        <p:spPr bwMode="auto">
          <a:xfrm>
            <a:off x="375797" y="989980"/>
            <a:ext cx="11466366"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20000"/>
              </a:spcBef>
              <a:buClr>
                <a:schemeClr val="hlink"/>
              </a:buClr>
              <a:buSzPct val="70000"/>
              <a:buFont typeface="Wingdings" panose="05000000000000000000" pitchFamily="2" charset="2"/>
              <a:buNone/>
            </a:pPr>
            <a:r>
              <a:rPr lang="zh-CN" altLang="en-US" sz="2600" dirty="0">
                <a:latin typeface="楷体_GB2312" pitchFamily="49" charset="-122"/>
                <a:ea typeface="楷体_GB2312" pitchFamily="49" charset="-122"/>
              </a:rPr>
              <a:t>标准偏差      是反映测量列数值分散程度的一项指标，是测量列中单次测量值（任一测得值）的标准偏差。    </a:t>
            </a:r>
            <a:endParaRPr lang="zh-CN" altLang="en-US" sz="2600" dirty="0">
              <a:latin typeface="楷体_GB2312" pitchFamily="49" charset="-122"/>
              <a:ea typeface="楷体_GB2312" pitchFamily="49" charset="-122"/>
            </a:endParaRPr>
          </a:p>
        </p:txBody>
      </p:sp>
      <p:graphicFrame>
        <p:nvGraphicFramePr>
          <p:cNvPr id="20" name="Object 5"/>
          <p:cNvGraphicFramePr>
            <a:graphicFrameLocks noChangeAspect="1"/>
          </p:cNvGraphicFramePr>
          <p:nvPr/>
        </p:nvGraphicFramePr>
        <p:xfrm>
          <a:off x="1893275" y="1221601"/>
          <a:ext cx="368300" cy="327025"/>
        </p:xfrm>
        <a:graphic>
          <a:graphicData uri="http://schemas.openxmlformats.org/presentationml/2006/ole"/>
        </a:graphic>
      </p:graphicFrame>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485496" y="1062831"/>
            <a:ext cx="11563749" cy="1712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80000"/>
              </a:lnSpc>
              <a:buNone/>
              <a:defRPr/>
            </a:pPr>
            <a:r>
              <a:rPr lang="zh-CN" altLang="en-US" sz="2600" kern="0" dirty="0">
                <a:latin typeface="楷体_GB2312" pitchFamily="49" charset="-122"/>
                <a:ea typeface="楷体_GB2312" pitchFamily="49" charset="-122"/>
              </a:rPr>
              <a:t>随机误差区间落在（</a:t>
            </a:r>
            <a:r>
              <a:rPr lang="en-US" altLang="zh-CN" sz="2600" kern="0" dirty="0">
                <a:latin typeface="楷体_GB2312" pitchFamily="49" charset="-122"/>
                <a:ea typeface="楷体_GB2312" pitchFamily="49" charset="-122"/>
              </a:rPr>
              <a:t>-</a:t>
            </a:r>
            <a:r>
              <a:rPr lang="en-US" altLang="zh-CN" sz="2600" i="1" kern="0" dirty="0">
                <a:latin typeface="楷体_GB2312" pitchFamily="49" charset="-122"/>
                <a:ea typeface="楷体_GB2312" pitchFamily="49" charset="-122"/>
              </a:rPr>
              <a:t>δ</a:t>
            </a:r>
            <a:r>
              <a:rPr lang="zh-CN" altLang="en-US" sz="2600" kern="0" dirty="0">
                <a:latin typeface="楷体_GB2312" pitchFamily="49" charset="-122"/>
                <a:ea typeface="楷体_GB2312" pitchFamily="49" charset="-122"/>
              </a:rPr>
              <a:t>～</a:t>
            </a:r>
            <a:r>
              <a:rPr lang="en-US" altLang="zh-CN" sz="2600" kern="0" dirty="0">
                <a:latin typeface="楷体_GB2312" pitchFamily="49" charset="-122"/>
                <a:ea typeface="楷体_GB2312" pitchFamily="49" charset="-122"/>
              </a:rPr>
              <a:t>+</a:t>
            </a:r>
            <a:r>
              <a:rPr lang="en-US" altLang="zh-CN" sz="2600" i="1" kern="0" dirty="0">
                <a:latin typeface="楷体_GB2312" pitchFamily="49" charset="-122"/>
                <a:ea typeface="楷体_GB2312" pitchFamily="49" charset="-122"/>
              </a:rPr>
              <a:t>δ</a:t>
            </a:r>
            <a:r>
              <a:rPr lang="zh-CN" altLang="en-US" sz="2600" kern="0" dirty="0">
                <a:latin typeface="楷体_GB2312" pitchFamily="49" charset="-122"/>
                <a:ea typeface="楷体_GB2312" pitchFamily="49" charset="-122"/>
              </a:rPr>
              <a:t>）之间的概率为 </a:t>
            </a:r>
            <a:endParaRPr lang="zh-CN" altLang="en-US" sz="2600" kern="0" dirty="0">
              <a:latin typeface="楷体_GB2312" pitchFamily="49" charset="-122"/>
              <a:ea typeface="楷体_GB2312" pitchFamily="49" charset="-122"/>
            </a:endParaRPr>
          </a:p>
          <a:p>
            <a:pPr marL="0" indent="0" eaLnBrk="1" hangingPunct="1">
              <a:lnSpc>
                <a:spcPct val="80000"/>
              </a:lnSpc>
              <a:buNone/>
              <a:defRPr/>
            </a:pPr>
            <a:endParaRPr lang="zh-CN" altLang="en-US" sz="2000" kern="0" dirty="0">
              <a:latin typeface="楷体_GB2312" pitchFamily="49" charset="-122"/>
              <a:ea typeface="楷体_GB2312" pitchFamily="49" charset="-122"/>
            </a:endParaRPr>
          </a:p>
          <a:p>
            <a:pPr marL="0" indent="0" eaLnBrk="1" hangingPunct="1">
              <a:lnSpc>
                <a:spcPct val="80000"/>
              </a:lnSpc>
              <a:buNone/>
              <a:defRPr/>
            </a:pPr>
            <a:endParaRPr lang="zh-CN" altLang="en-US" sz="2000" kern="0" dirty="0">
              <a:latin typeface="楷体_GB2312" pitchFamily="49" charset="-122"/>
              <a:ea typeface="楷体_GB2312" pitchFamily="49" charset="-122"/>
            </a:endParaRPr>
          </a:p>
          <a:p>
            <a:pPr marL="0" indent="0" eaLnBrk="1" hangingPunct="1">
              <a:lnSpc>
                <a:spcPct val="80000"/>
              </a:lnSpc>
              <a:buNone/>
              <a:defRPr/>
            </a:pPr>
            <a:endParaRPr lang="zh-CN" altLang="en-US" sz="2400" kern="0" dirty="0"/>
          </a:p>
        </p:txBody>
      </p:sp>
      <p:graphicFrame>
        <p:nvGraphicFramePr>
          <p:cNvPr id="4" name="Object 7"/>
          <p:cNvGraphicFramePr>
            <a:graphicFrameLocks noChangeAspect="1"/>
          </p:cNvGraphicFramePr>
          <p:nvPr/>
        </p:nvGraphicFramePr>
        <p:xfrm>
          <a:off x="2197823" y="1657181"/>
          <a:ext cx="5920746" cy="1180227"/>
        </p:xfrm>
        <a:graphic>
          <a:graphicData uri="http://schemas.openxmlformats.org/presentationml/2006/ole"/>
        </a:graphic>
      </p:graphicFrame>
      <p:graphicFrame>
        <p:nvGraphicFramePr>
          <p:cNvPr id="7" name="Group 44"/>
          <p:cNvGraphicFramePr>
            <a:graphicFrameLocks noGrp="1"/>
          </p:cNvGraphicFramePr>
          <p:nvPr/>
        </p:nvGraphicFramePr>
        <p:xfrm>
          <a:off x="725347" y="3916026"/>
          <a:ext cx="10741306" cy="2687334"/>
        </p:xfrm>
        <a:graphic>
          <a:graphicData uri="http://schemas.openxmlformats.org/drawingml/2006/table">
            <a:tbl>
              <a:tblPr/>
              <a:tblGrid>
                <a:gridCol w="630814"/>
                <a:gridCol w="1453783"/>
                <a:gridCol w="4254598"/>
                <a:gridCol w="4402111"/>
              </a:tblGrid>
              <a:tr h="659429">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1" u="none" strike="noStrike" cap="none" normalizeH="0" baseline="0" dirty="0">
                          <a:ln>
                            <a:noFill/>
                          </a:ln>
                          <a:solidFill>
                            <a:srgbClr val="C00000"/>
                          </a:solidFill>
                          <a:effectLst>
                            <a:outerShdw blurRad="38100" dist="38100" dir="2700000" algn="tl">
                              <a:srgbClr val="000000"/>
                            </a:outerShdw>
                          </a:effectLst>
                          <a:latin typeface="Times New Roman" panose="02020603050405020304" pitchFamily="18" charset="0"/>
                          <a:ea typeface="宋体" panose="02010600030101010101" pitchFamily="2" charset="-122"/>
                        </a:rPr>
                        <a:t>k</a:t>
                      </a:r>
                      <a:endParaRPr kumimoji="0" lang="en-US" altLang="zh-CN" sz="2400" b="0" i="1" u="none" strike="noStrike" cap="none" normalizeH="0" baseline="0" dirty="0">
                        <a:ln>
                          <a:noFill/>
                        </a:ln>
                        <a:solidFill>
                          <a:srgbClr val="C00000"/>
                        </a:solidFill>
                        <a:effectLst>
                          <a:outerShdw blurRad="38100" dist="38100" dir="2700000" algn="tl">
                            <a:srgbClr val="000000"/>
                          </a:outerShdw>
                        </a:effectLst>
                        <a:latin typeface="Times New Roman" panose="02020603050405020304"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endParaRPr kumimoji="0" lang="zh-CN" altLang="zh-CN" sz="2400" b="0" i="0" u="none" strike="noStrike" cap="none" normalizeH="0" baseline="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 不超出      的概率</a:t>
                      </a:r>
                      <a:endParaRPr kumimoji="0" lang="zh-CN" altLang="en-US" sz="20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zh-CN" altLang="en-US" sz="20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  超出      的概率</a:t>
                      </a:r>
                      <a:endParaRPr kumimoji="0" lang="zh-CN" altLang="en-US" sz="20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r h="2027905">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rPr>
                        <a:t>1</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rPr>
                        <a:t>2</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rPr>
                        <a:t>3</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rPr>
                        <a:t>4</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rPr>
                        <a:t>1</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rPr>
                        <a:t>2</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rPr>
                        <a:t>3</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rPr>
                        <a:t>4</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Garamond" panose="02020404030301010803" pitchFamily="18" charset="0"/>
                        <a:ea typeface="宋体" panose="02010600030101010101" pitchFamily="2"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0.6826</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0.9544</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0.9973</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0.99936</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c>
                  <a:txBody>
                    <a:bodyPr/>
                    <a:lstStyle>
                      <a:lvl1pPr eaLnBrk="0" hangingPunct="0">
                        <a:spcBef>
                          <a:spcPct val="20000"/>
                        </a:spcBef>
                        <a:buClr>
                          <a:schemeClr val="hlink"/>
                        </a:buClr>
                        <a:buSzPct val="70000"/>
                        <a:buFont typeface="Wingdings" panose="05000000000000000000" pitchFamily="2" charset="2"/>
                        <a:defRPr sz="2800">
                          <a:solidFill>
                            <a:schemeClr val="tx1"/>
                          </a:solidFill>
                          <a:latin typeface="Garamond" panose="02020404030301010803" pitchFamily="18" charset="0"/>
                          <a:ea typeface="宋体" panose="02010600030101010101" pitchFamily="2" charset="-122"/>
                        </a:defRPr>
                      </a:lvl1pPr>
                      <a:lvl2pPr marL="742950" indent="-285750" eaLnBrk="0" hangingPunct="0">
                        <a:spcBef>
                          <a:spcPct val="20000"/>
                        </a:spcBef>
                        <a:buClr>
                          <a:schemeClr val="accent2"/>
                        </a:buClr>
                        <a:buSzPct val="70000"/>
                        <a:buFont typeface="Wingdings" panose="05000000000000000000" pitchFamily="2" charset="2"/>
                        <a:defRPr sz="2400">
                          <a:solidFill>
                            <a:schemeClr val="tx1"/>
                          </a:solidFill>
                          <a:latin typeface="Garamond" panose="02020404030301010803" pitchFamily="18" charset="0"/>
                          <a:ea typeface="宋体" panose="02010600030101010101" pitchFamily="2" charset="-122"/>
                        </a:defRPr>
                      </a:lvl2pPr>
                      <a:lvl3pPr marL="1143000" indent="-228600" eaLnBrk="0" hangingPunct="0">
                        <a:spcBef>
                          <a:spcPct val="20000"/>
                        </a:spcBef>
                        <a:buClr>
                          <a:schemeClr val="tx2"/>
                        </a:buClr>
                        <a:buSzPct val="70000"/>
                        <a:buFont typeface="Wingdings" panose="05000000000000000000" pitchFamily="2" charset="2"/>
                        <a:defRPr sz="2000">
                          <a:solidFill>
                            <a:schemeClr val="tx1"/>
                          </a:solidFill>
                          <a:latin typeface="Garamond" panose="02020404030301010803" pitchFamily="18" charset="0"/>
                          <a:ea typeface="宋体" panose="02010600030101010101" pitchFamily="2" charset="-122"/>
                        </a:defRPr>
                      </a:lvl3pPr>
                      <a:lvl4pPr marL="1600200" indent="-228600" eaLnBrk="0" hangingPunct="0">
                        <a:spcBef>
                          <a:spcPct val="20000"/>
                        </a:spcBef>
                        <a:buClr>
                          <a:schemeClr val="accent2"/>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4pPr>
                      <a:lvl5pPr marL="2057400" indent="-228600" eaLnBrk="0" hangingPunct="0">
                        <a:spcBef>
                          <a:spcPct val="20000"/>
                        </a:spcBef>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defRPr>
                          <a:solidFill>
                            <a:schemeClr val="tx1"/>
                          </a:solidFill>
                          <a:latin typeface="Garamond" panose="02020404030301010803"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0.3174</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0.0456</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0.0027</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anose="05000000000000000000" pitchFamily="2" charset="2"/>
                        <a:buNone/>
                      </a:pPr>
                      <a:r>
                        <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rPr>
                        <a:t>0.00064</a:t>
                      </a:r>
                      <a:endParaRPr kumimoji="0" lang="en-US" altLang="zh-CN" sz="2400" b="0" i="0" u="none" strike="noStrike" cap="none" normalizeH="0" baseline="0" dirty="0">
                        <a:ln>
                          <a:noFill/>
                        </a:ln>
                        <a:solidFill>
                          <a:srgbClr val="C00000"/>
                        </a:solidFill>
                        <a:effectLst>
                          <a:outerShdw blurRad="38100" dist="38100" dir="2700000" algn="tl">
                            <a:srgbClr val="000000"/>
                          </a:outerShdw>
                        </a:effectLst>
                        <a:latin typeface="楷体_GB2312" pitchFamily="49" charset="-122"/>
                        <a:ea typeface="楷体_GB2312" pitchFamily="49" charset="-122"/>
                      </a:endParaRPr>
                    </a:p>
                  </a:txBody>
                  <a:tcPr marL="90000" marR="90000" marT="46800" marB="4680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lumMod val="20000"/>
                        <a:lumOff val="80000"/>
                      </a:schemeClr>
                    </a:solidFill>
                  </a:tcPr>
                </a:tc>
              </a:tr>
            </a:tbl>
          </a:graphicData>
        </a:graphic>
      </p:graphicFrame>
      <p:sp>
        <p:nvSpPr>
          <p:cNvPr id="8" name="Text Box 61"/>
          <p:cNvSpPr txBox="1">
            <a:spLocks noChangeArrowheads="1"/>
          </p:cNvSpPr>
          <p:nvPr/>
        </p:nvSpPr>
        <p:spPr bwMode="auto">
          <a:xfrm>
            <a:off x="3513625" y="3162302"/>
            <a:ext cx="4535488" cy="457200"/>
          </a:xfrm>
          <a:prstGeom prst="rect">
            <a:avLst/>
          </a:prstGeom>
          <a:solidFill>
            <a:srgbClr val="FFCC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50000"/>
              </a:spcBef>
            </a:pPr>
            <a:r>
              <a:rPr lang="zh-CN" altLang="en-US" sz="2400" dirty="0">
                <a:solidFill>
                  <a:srgbClr val="C00000"/>
                </a:solidFill>
                <a:latin typeface="楷体_GB2312" pitchFamily="49" charset="-122"/>
                <a:ea typeface="楷体_GB2312" pitchFamily="49" charset="-122"/>
              </a:rPr>
              <a:t>表</a:t>
            </a:r>
            <a:r>
              <a:rPr lang="en-US" altLang="zh-CN" sz="2400" dirty="0">
                <a:solidFill>
                  <a:srgbClr val="C00000"/>
                </a:solidFill>
                <a:latin typeface="楷体_GB2312" pitchFamily="49" charset="-122"/>
                <a:ea typeface="楷体_GB2312" pitchFamily="49" charset="-122"/>
              </a:rPr>
              <a:t>2-2 </a:t>
            </a:r>
            <a:r>
              <a:rPr lang="zh-CN" altLang="en-US" sz="2400" dirty="0">
                <a:solidFill>
                  <a:srgbClr val="C00000"/>
                </a:solidFill>
                <a:latin typeface="楷体_GB2312" pitchFamily="49" charset="-122"/>
                <a:ea typeface="楷体_GB2312" pitchFamily="49" charset="-122"/>
              </a:rPr>
              <a:t>四个特殊</a:t>
            </a:r>
            <a:r>
              <a:rPr lang="en-US" altLang="zh-CN" sz="2400" i="1" dirty="0">
                <a:solidFill>
                  <a:srgbClr val="C00000"/>
                </a:solidFill>
                <a:latin typeface="楷体_GB2312" pitchFamily="49" charset="-122"/>
                <a:ea typeface="楷体_GB2312" pitchFamily="49" charset="-122"/>
              </a:rPr>
              <a:t>k </a:t>
            </a:r>
            <a:r>
              <a:rPr lang="zh-CN" altLang="en-US" sz="2400" dirty="0">
                <a:solidFill>
                  <a:srgbClr val="C00000"/>
                </a:solidFill>
                <a:latin typeface="楷体_GB2312" pitchFamily="49" charset="-122"/>
                <a:ea typeface="楷体_GB2312" pitchFamily="49" charset="-122"/>
              </a:rPr>
              <a:t>值对应的概率</a:t>
            </a:r>
            <a:endParaRPr lang="zh-CN" altLang="en-US" sz="2400" dirty="0">
              <a:solidFill>
                <a:srgbClr val="C00000"/>
              </a:solidFill>
              <a:latin typeface="楷体_GB2312" pitchFamily="49" charset="-122"/>
              <a:ea typeface="楷体_GB2312" pitchFamily="49" charset="-122"/>
            </a:endParaRPr>
          </a:p>
        </p:txBody>
      </p:sp>
      <p:graphicFrame>
        <p:nvGraphicFramePr>
          <p:cNvPr id="9" name="Object 62"/>
          <p:cNvGraphicFramePr>
            <a:graphicFrameLocks noChangeAspect="1"/>
          </p:cNvGraphicFramePr>
          <p:nvPr/>
        </p:nvGraphicFramePr>
        <p:xfrm>
          <a:off x="1439241" y="3978482"/>
          <a:ext cx="1427162" cy="384175"/>
        </p:xfrm>
        <a:graphic>
          <a:graphicData uri="http://schemas.openxmlformats.org/presentationml/2006/ole"/>
        </a:graphic>
      </p:graphicFrame>
      <p:graphicFrame>
        <p:nvGraphicFramePr>
          <p:cNvPr id="10" name="Object 63"/>
          <p:cNvGraphicFramePr>
            <a:graphicFrameLocks noChangeAspect="1"/>
          </p:cNvGraphicFramePr>
          <p:nvPr/>
        </p:nvGraphicFramePr>
        <p:xfrm>
          <a:off x="3754919" y="3978482"/>
          <a:ext cx="331788" cy="473075"/>
        </p:xfrm>
        <a:graphic>
          <a:graphicData uri="http://schemas.openxmlformats.org/presentationml/2006/ole"/>
        </a:graphic>
      </p:graphicFrame>
      <p:graphicFrame>
        <p:nvGraphicFramePr>
          <p:cNvPr id="11" name="Object 64"/>
          <p:cNvGraphicFramePr>
            <a:graphicFrameLocks noChangeAspect="1"/>
          </p:cNvGraphicFramePr>
          <p:nvPr/>
        </p:nvGraphicFramePr>
        <p:xfrm>
          <a:off x="5017664" y="4010232"/>
          <a:ext cx="1347788" cy="441325"/>
        </p:xfrm>
        <a:graphic>
          <a:graphicData uri="http://schemas.openxmlformats.org/presentationml/2006/ole"/>
        </a:graphic>
      </p:graphicFrame>
      <p:graphicFrame>
        <p:nvGraphicFramePr>
          <p:cNvPr id="12" name="Object 65"/>
          <p:cNvGraphicFramePr>
            <a:graphicFrameLocks noChangeAspect="1"/>
          </p:cNvGraphicFramePr>
          <p:nvPr/>
        </p:nvGraphicFramePr>
        <p:xfrm>
          <a:off x="2197823" y="4774931"/>
          <a:ext cx="369888" cy="338138"/>
        </p:xfrm>
        <a:graphic>
          <a:graphicData uri="http://schemas.openxmlformats.org/presentationml/2006/ole"/>
        </a:graphic>
      </p:graphicFrame>
      <p:graphicFrame>
        <p:nvGraphicFramePr>
          <p:cNvPr id="13" name="Object 66"/>
          <p:cNvGraphicFramePr>
            <a:graphicFrameLocks noChangeAspect="1"/>
          </p:cNvGraphicFramePr>
          <p:nvPr/>
        </p:nvGraphicFramePr>
        <p:xfrm>
          <a:off x="2207348" y="5245031"/>
          <a:ext cx="369888" cy="338138"/>
        </p:xfrm>
        <a:graphic>
          <a:graphicData uri="http://schemas.openxmlformats.org/presentationml/2006/ole"/>
        </a:graphic>
      </p:graphicFrame>
      <p:graphicFrame>
        <p:nvGraphicFramePr>
          <p:cNvPr id="14" name="Object 67"/>
          <p:cNvGraphicFramePr>
            <a:graphicFrameLocks noChangeAspect="1"/>
          </p:cNvGraphicFramePr>
          <p:nvPr/>
        </p:nvGraphicFramePr>
        <p:xfrm>
          <a:off x="2207348" y="5676831"/>
          <a:ext cx="369888" cy="338138"/>
        </p:xfrm>
        <a:graphic>
          <a:graphicData uri="http://schemas.openxmlformats.org/presentationml/2006/ole"/>
        </a:graphic>
      </p:graphicFrame>
      <p:graphicFrame>
        <p:nvGraphicFramePr>
          <p:cNvPr id="15" name="Object 68"/>
          <p:cNvGraphicFramePr>
            <a:graphicFrameLocks noChangeAspect="1"/>
          </p:cNvGraphicFramePr>
          <p:nvPr/>
        </p:nvGraphicFramePr>
        <p:xfrm>
          <a:off x="2207348" y="6121131"/>
          <a:ext cx="369888" cy="338138"/>
        </p:xfrm>
        <a:graphic>
          <a:graphicData uri="http://schemas.openxmlformats.org/presentationml/2006/ole"/>
        </a:graphic>
      </p:graphicFrame>
      <p:graphicFrame>
        <p:nvGraphicFramePr>
          <p:cNvPr id="16" name="Object 69"/>
          <p:cNvGraphicFramePr>
            <a:graphicFrameLocks noChangeAspect="1"/>
          </p:cNvGraphicFramePr>
          <p:nvPr/>
        </p:nvGraphicFramePr>
        <p:xfrm>
          <a:off x="7883219" y="4061027"/>
          <a:ext cx="331788" cy="473075"/>
        </p:xfrm>
        <a:graphic>
          <a:graphicData uri="http://schemas.openxmlformats.org/presentationml/2006/ole"/>
        </a:graphic>
      </p:graphicFrame>
      <p:graphicFrame>
        <p:nvGraphicFramePr>
          <p:cNvPr id="17" name="Object 70"/>
          <p:cNvGraphicFramePr>
            <a:graphicFrameLocks noChangeAspect="1"/>
          </p:cNvGraphicFramePr>
          <p:nvPr/>
        </p:nvGraphicFramePr>
        <p:xfrm>
          <a:off x="9208316" y="4033181"/>
          <a:ext cx="1762125" cy="422275"/>
        </p:xfrm>
        <a:graphic>
          <a:graphicData uri="http://schemas.openxmlformats.org/presentationml/2006/ole"/>
        </a:graphic>
      </p:graphicFrame>
      <p:sp>
        <p:nvSpPr>
          <p:cNvPr id="1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89115" y="1072356"/>
            <a:ext cx="11413769" cy="471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spcBef>
                <a:spcPts val="600"/>
              </a:spcBef>
              <a:buFont typeface="Wingdings" panose="05000000000000000000" pitchFamily="2" charset="2"/>
              <a:buChar char="ü"/>
              <a:defRPr/>
            </a:pPr>
            <a:r>
              <a:rPr lang="zh-CN" altLang="en-US" sz="2600" kern="0" dirty="0">
                <a:latin typeface="楷体_GB2312" pitchFamily="49" charset="-122"/>
                <a:ea typeface="楷体_GB2312" pitchFamily="49" charset="-122"/>
              </a:rPr>
              <a:t>选择不同的 </a:t>
            </a:r>
            <a:r>
              <a:rPr lang="en-US" altLang="zh-CN" sz="2600" i="1" kern="0" dirty="0">
                <a:latin typeface="Times New Roman" panose="02020603050405020304" pitchFamily="18" charset="0"/>
                <a:ea typeface="楷体_GB2312" pitchFamily="49" charset="-122"/>
              </a:rPr>
              <a:t>k </a:t>
            </a:r>
            <a:r>
              <a:rPr lang="zh-CN" altLang="en-US" sz="2600" kern="0" dirty="0">
                <a:latin typeface="楷体_GB2312" pitchFamily="49" charset="-122"/>
                <a:ea typeface="楷体_GB2312" pitchFamily="49" charset="-122"/>
              </a:rPr>
              <a:t>值，就对应不同的概率，测量极限误差的可信程度也就不一样。随机误差在</a:t>
            </a:r>
            <a:r>
              <a:rPr lang="en-US" altLang="zh-CN" sz="2600" kern="0" dirty="0">
                <a:latin typeface="楷体_GB2312" pitchFamily="49" charset="-122"/>
                <a:ea typeface="楷体_GB2312" pitchFamily="49" charset="-122"/>
              </a:rPr>
              <a:t>±</a:t>
            </a:r>
            <a:r>
              <a:rPr lang="en-US" altLang="zh-CN" sz="2600" i="1" kern="0" dirty="0">
                <a:latin typeface="Times New Roman" panose="02020603050405020304" pitchFamily="18" charset="0"/>
                <a:ea typeface="楷体_GB2312" pitchFamily="49" charset="-122"/>
              </a:rPr>
              <a:t>k</a:t>
            </a:r>
            <a:r>
              <a:rPr lang="zh-CN" altLang="en-US" sz="2600" kern="0" dirty="0">
                <a:latin typeface="楷体_GB2312" pitchFamily="49" charset="-122"/>
                <a:ea typeface="楷体_GB2312" pitchFamily="49" charset="-122"/>
              </a:rPr>
              <a:t>范围内出现的概率称为</a:t>
            </a:r>
            <a:r>
              <a:rPr lang="zh-CN" altLang="en-US" sz="2600" b="1" kern="0" dirty="0">
                <a:solidFill>
                  <a:srgbClr val="CC3300"/>
                </a:solidFill>
                <a:latin typeface="楷体_GB2312" pitchFamily="49" charset="-122"/>
                <a:ea typeface="楷体_GB2312" pitchFamily="49" charset="-122"/>
              </a:rPr>
              <a:t>置信概率</a:t>
            </a:r>
            <a:r>
              <a:rPr lang="zh-CN" altLang="en-US" sz="2600" kern="0" dirty="0">
                <a:latin typeface="楷体_GB2312" pitchFamily="49" charset="-122"/>
                <a:ea typeface="楷体_GB2312" pitchFamily="49" charset="-122"/>
              </a:rPr>
              <a:t>，</a:t>
            </a:r>
            <a:r>
              <a:rPr lang="en-US" altLang="zh-CN" sz="2600" b="1" i="1" kern="0" dirty="0">
                <a:solidFill>
                  <a:srgbClr val="7030A0"/>
                </a:solidFill>
                <a:latin typeface="Times New Roman" panose="02020603050405020304" pitchFamily="18" charset="0"/>
                <a:ea typeface="楷体_GB2312" pitchFamily="49" charset="-122"/>
              </a:rPr>
              <a:t>k </a:t>
            </a:r>
            <a:r>
              <a:rPr lang="zh-CN" altLang="en-US" sz="2600" kern="0" dirty="0">
                <a:latin typeface="楷体_GB2312" pitchFamily="49" charset="-122"/>
                <a:ea typeface="楷体_GB2312" pitchFamily="49" charset="-122"/>
              </a:rPr>
              <a:t>称为置信因子或置信系数。在几何量测量中，通常取</a:t>
            </a:r>
            <a:r>
              <a:rPr lang="en-US" altLang="zh-CN" sz="2600" i="1" kern="0" dirty="0">
                <a:latin typeface="Times New Roman" panose="02020603050405020304" pitchFamily="18" charset="0"/>
                <a:ea typeface="楷体_GB2312" pitchFamily="49" charset="-122"/>
              </a:rPr>
              <a:t>k</a:t>
            </a:r>
            <a:r>
              <a:rPr lang="en-US" altLang="zh-CN" sz="2600" kern="0" dirty="0">
                <a:latin typeface="楷体_GB2312" pitchFamily="49" charset="-122"/>
                <a:ea typeface="楷体_GB2312" pitchFamily="49" charset="-122"/>
              </a:rPr>
              <a:t>=3</a:t>
            </a:r>
            <a:r>
              <a:rPr lang="zh-CN" altLang="en-US" sz="2600" kern="0" dirty="0">
                <a:latin typeface="楷体_GB2312" pitchFamily="49" charset="-122"/>
                <a:ea typeface="楷体_GB2312" pitchFamily="49" charset="-122"/>
              </a:rPr>
              <a:t>，即置信概率为</a:t>
            </a:r>
            <a:r>
              <a:rPr lang="en-US" altLang="zh-CN" sz="2600" kern="0" dirty="0">
                <a:latin typeface="楷体_GB2312" pitchFamily="49" charset="-122"/>
                <a:ea typeface="楷体_GB2312" pitchFamily="49" charset="-122"/>
              </a:rPr>
              <a:t>99.73%</a:t>
            </a:r>
            <a:r>
              <a:rPr lang="zh-CN" altLang="en-US" sz="2600" kern="0" dirty="0">
                <a:latin typeface="楷体_GB2312" pitchFamily="49" charset="-122"/>
                <a:ea typeface="楷体_GB2312" pitchFamily="49" charset="-122"/>
              </a:rPr>
              <a:t>。</a:t>
            </a:r>
            <a:endParaRPr lang="en-US" altLang="zh-CN" sz="2600" kern="0" dirty="0">
              <a:latin typeface="楷体_GB2312" pitchFamily="49" charset="-122"/>
              <a:ea typeface="楷体_GB2312" pitchFamily="49" charset="-122"/>
            </a:endParaRPr>
          </a:p>
          <a:p>
            <a:pPr eaLnBrk="1" hangingPunct="1">
              <a:lnSpc>
                <a:spcPct val="150000"/>
              </a:lnSpc>
              <a:spcBef>
                <a:spcPts val="600"/>
              </a:spcBef>
              <a:buFont typeface="Wingdings" panose="05000000000000000000" pitchFamily="2" charset="2"/>
              <a:buChar char="ü"/>
              <a:defRPr/>
            </a:pPr>
            <a:r>
              <a:rPr lang="zh-CN" altLang="en-US" sz="2600" kern="0" dirty="0">
                <a:latin typeface="楷体_GB2312" pitchFamily="49" charset="-122"/>
                <a:ea typeface="楷体_GB2312" pitchFamily="49" charset="-122"/>
              </a:rPr>
              <a:t>测量次数一般不超过几十次，随机误差超出</a:t>
            </a:r>
            <a:r>
              <a:rPr lang="en-US" altLang="zh-CN" sz="2600" kern="0" dirty="0">
                <a:latin typeface="楷体_GB2312" pitchFamily="49" charset="-122"/>
                <a:ea typeface="楷体_GB2312" pitchFamily="49" charset="-122"/>
              </a:rPr>
              <a:t>±3     </a:t>
            </a:r>
            <a:r>
              <a:rPr lang="zh-CN" altLang="en-US" sz="2600" kern="0" dirty="0">
                <a:latin typeface="楷体_GB2312" pitchFamily="49" charset="-122"/>
                <a:ea typeface="楷体_GB2312" pitchFamily="49" charset="-122"/>
              </a:rPr>
              <a:t>的情况实际上很难出现。因此，可取</a:t>
            </a:r>
            <a:r>
              <a:rPr lang="en-US" altLang="zh-CN" sz="2600" i="1" kern="0" dirty="0">
                <a:latin typeface="楷体_GB2312" pitchFamily="49" charset="-122"/>
                <a:ea typeface="楷体_GB2312" pitchFamily="49" charset="-122"/>
              </a:rPr>
              <a:t>δ</a:t>
            </a:r>
            <a:r>
              <a:rPr lang="en-US" altLang="zh-CN" sz="2600" kern="0" dirty="0">
                <a:latin typeface="楷体_GB2312" pitchFamily="49" charset="-122"/>
                <a:ea typeface="楷体_GB2312" pitchFamily="49" charset="-122"/>
              </a:rPr>
              <a:t>=±3     </a:t>
            </a:r>
            <a:r>
              <a:rPr lang="zh-CN" altLang="en-US" sz="2600" kern="0" dirty="0">
                <a:latin typeface="楷体_GB2312" pitchFamily="49" charset="-122"/>
                <a:ea typeface="楷体_GB2312" pitchFamily="49" charset="-122"/>
              </a:rPr>
              <a:t>作为随机误差的极限值，记</a:t>
            </a:r>
            <a:endParaRPr lang="zh-CN" altLang="en-US" sz="2600" kern="0" dirty="0">
              <a:latin typeface="楷体_GB2312" pitchFamily="49" charset="-122"/>
              <a:ea typeface="楷体_GB2312" pitchFamily="49" charset="-122"/>
            </a:endParaRPr>
          </a:p>
          <a:p>
            <a:pPr marL="0" indent="0" eaLnBrk="1" hangingPunct="1">
              <a:lnSpc>
                <a:spcPct val="150000"/>
              </a:lnSpc>
              <a:spcBef>
                <a:spcPts val="600"/>
              </a:spcBef>
              <a:buNone/>
              <a:defRPr/>
            </a:pPr>
            <a:endParaRPr lang="en-US" altLang="zh-CN" sz="2600" kern="0" dirty="0">
              <a:latin typeface="楷体_GB2312" pitchFamily="49" charset="-122"/>
              <a:ea typeface="楷体_GB2312" pitchFamily="49" charset="-122"/>
            </a:endParaRPr>
          </a:p>
          <a:p>
            <a:pPr marL="0" indent="0" eaLnBrk="1" hangingPunct="1">
              <a:lnSpc>
                <a:spcPct val="150000"/>
              </a:lnSpc>
              <a:spcBef>
                <a:spcPts val="600"/>
              </a:spcBef>
              <a:buNone/>
              <a:defRPr/>
            </a:pPr>
            <a:endParaRPr lang="en-US" altLang="zh-CN" sz="2600" kern="0" dirty="0">
              <a:latin typeface="楷体_GB2312" pitchFamily="49" charset="-122"/>
              <a:ea typeface="楷体_GB2312" pitchFamily="49" charset="-122"/>
            </a:endParaRPr>
          </a:p>
          <a:p>
            <a:pPr marL="0" indent="0" eaLnBrk="1" hangingPunct="1">
              <a:lnSpc>
                <a:spcPct val="150000"/>
              </a:lnSpc>
              <a:spcBef>
                <a:spcPts val="600"/>
              </a:spcBef>
              <a:buNone/>
              <a:defRPr/>
            </a:pPr>
            <a:r>
              <a:rPr lang="zh-CN" altLang="en-US" sz="2600" kern="0" dirty="0">
                <a:latin typeface="楷体_GB2312" pitchFamily="49" charset="-122"/>
                <a:ea typeface="楷体_GB2312" pitchFamily="49" charset="-122"/>
              </a:rPr>
              <a:t>      显然，它也是测量列中</a:t>
            </a:r>
            <a:r>
              <a:rPr lang="zh-CN" altLang="en-US" sz="2600" kern="0" dirty="0">
                <a:solidFill>
                  <a:srgbClr val="7030A0"/>
                </a:solidFill>
                <a:latin typeface="楷体_GB2312" pitchFamily="49" charset="-122"/>
                <a:ea typeface="楷体_GB2312" pitchFamily="49" charset="-122"/>
              </a:rPr>
              <a:t>单次测量值的测量极限误差</a:t>
            </a:r>
            <a:r>
              <a:rPr lang="zh-CN" altLang="en-US" sz="2600" kern="0" dirty="0">
                <a:latin typeface="楷体_GB2312" pitchFamily="49" charset="-122"/>
                <a:ea typeface="楷体_GB2312" pitchFamily="49" charset="-122"/>
              </a:rPr>
              <a:t>。 </a:t>
            </a:r>
            <a:endParaRPr lang="zh-CN" altLang="en-US" sz="2600" kern="0" dirty="0">
              <a:latin typeface="楷体_GB2312" pitchFamily="49" charset="-122"/>
              <a:ea typeface="楷体_GB2312" pitchFamily="49" charset="-122"/>
            </a:endParaRPr>
          </a:p>
          <a:p>
            <a:pPr marL="0" indent="0" eaLnBrk="1" hangingPunct="1">
              <a:lnSpc>
                <a:spcPct val="150000"/>
              </a:lnSpc>
              <a:spcBef>
                <a:spcPts val="600"/>
              </a:spcBef>
              <a:buNone/>
              <a:defRPr/>
            </a:pPr>
            <a:r>
              <a:rPr lang="zh-CN" altLang="en-US" sz="2600" kern="0" dirty="0">
                <a:latin typeface="楷体_GB2312" pitchFamily="49" charset="-122"/>
                <a:ea typeface="楷体_GB2312" pitchFamily="49" charset="-122"/>
              </a:rPr>
              <a:t>    </a:t>
            </a:r>
            <a:endParaRPr lang="zh-CN" altLang="en-US" kern="0" dirty="0"/>
          </a:p>
        </p:txBody>
      </p:sp>
      <p:graphicFrame>
        <p:nvGraphicFramePr>
          <p:cNvPr id="4" name="Object 4"/>
          <p:cNvGraphicFramePr>
            <a:graphicFrameLocks noChangeAspect="1"/>
          </p:cNvGraphicFramePr>
          <p:nvPr/>
        </p:nvGraphicFramePr>
        <p:xfrm>
          <a:off x="7568871" y="3113550"/>
          <a:ext cx="368300" cy="327025"/>
        </p:xfrm>
        <a:graphic>
          <a:graphicData uri="http://schemas.openxmlformats.org/presentationml/2006/ole"/>
        </a:graphic>
      </p:graphicFrame>
      <p:graphicFrame>
        <p:nvGraphicFramePr>
          <p:cNvPr id="6" name="Object 5"/>
          <p:cNvGraphicFramePr>
            <a:graphicFrameLocks noChangeAspect="1"/>
          </p:cNvGraphicFramePr>
          <p:nvPr/>
        </p:nvGraphicFramePr>
        <p:xfrm>
          <a:off x="3400397" y="3754405"/>
          <a:ext cx="368300" cy="327025"/>
        </p:xfrm>
        <a:graphic>
          <a:graphicData uri="http://schemas.openxmlformats.org/presentationml/2006/ole"/>
        </a:graphic>
      </p:graphicFrame>
      <p:graphicFrame>
        <p:nvGraphicFramePr>
          <p:cNvPr id="7" name="Object 6"/>
          <p:cNvGraphicFramePr>
            <a:graphicFrameLocks noChangeAspect="1"/>
          </p:cNvGraphicFramePr>
          <p:nvPr/>
        </p:nvGraphicFramePr>
        <p:xfrm>
          <a:off x="4452347" y="4502781"/>
          <a:ext cx="2631360" cy="748493"/>
        </p:xfrm>
        <a:graphic>
          <a:graphicData uri="http://schemas.openxmlformats.org/presentationml/2006/ole"/>
        </a:graphic>
      </p:graphicFrame>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linds(horizontal)">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620473" y="1412773"/>
            <a:ext cx="11208854" cy="532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gn="just">
              <a:lnSpc>
                <a:spcPct val="80000"/>
              </a:lnSpc>
              <a:buNone/>
              <a:defRPr/>
            </a:pPr>
            <a:endParaRPr lang="zh-CN" altLang="en-US" sz="2000" b="1" i="1" u="sng" dirty="0"/>
          </a:p>
          <a:p>
            <a:pPr marL="0" indent="0" eaLnBrk="1" hangingPunct="1">
              <a:lnSpc>
                <a:spcPct val="90000"/>
              </a:lnSpc>
              <a:buNone/>
              <a:defRPr/>
            </a:pPr>
            <a:r>
              <a:rPr lang="zh-CN" altLang="en-US" sz="2600" b="1" kern="0" dirty="0">
                <a:solidFill>
                  <a:srgbClr val="FF3300"/>
                </a:solidFill>
                <a:latin typeface="楷体_GB2312" pitchFamily="49" charset="-122"/>
                <a:ea typeface="楷体_GB2312" pitchFamily="49" charset="-122"/>
              </a:rPr>
              <a:t>① 计算测量列中各个测得值的算术平均值</a:t>
            </a:r>
            <a:endParaRPr lang="zh-CN" altLang="en-US" sz="2600" b="1" kern="0" dirty="0">
              <a:solidFill>
                <a:srgbClr val="FF3300"/>
              </a:solidFill>
              <a:latin typeface="楷体_GB2312" pitchFamily="49" charset="-122"/>
              <a:ea typeface="楷体_GB2312" pitchFamily="49" charset="-122"/>
            </a:endParaRPr>
          </a:p>
          <a:p>
            <a:pPr marL="0" indent="0" eaLnBrk="1" hangingPunct="1">
              <a:lnSpc>
                <a:spcPct val="90000"/>
              </a:lnSpc>
              <a:buNone/>
              <a:defRPr/>
            </a:pPr>
            <a:r>
              <a:rPr lang="zh-CN" altLang="en-US" sz="2600" kern="0" dirty="0">
                <a:latin typeface="楷体_GB2312" pitchFamily="49" charset="-122"/>
                <a:ea typeface="楷体_GB2312" pitchFamily="49" charset="-122"/>
              </a:rPr>
              <a:t>    设测量列测得值为</a:t>
            </a:r>
            <a:r>
              <a:rPr lang="en-US" altLang="zh-CN" sz="2600" i="1" kern="0" dirty="0">
                <a:latin typeface="Times New Roman" panose="02020603050405020304" pitchFamily="18" charset="0"/>
                <a:ea typeface="楷体_GB2312" pitchFamily="49" charset="-122"/>
              </a:rPr>
              <a:t>x</a:t>
            </a:r>
            <a:r>
              <a:rPr lang="en-US" altLang="zh-CN" sz="2600" kern="0" baseline="-10000" dirty="0">
                <a:latin typeface="楷体_GB2312" pitchFamily="49" charset="-122"/>
                <a:ea typeface="楷体_GB2312" pitchFamily="49" charset="-122"/>
              </a:rPr>
              <a:t>1</a:t>
            </a:r>
            <a:r>
              <a:rPr lang="zh-CN" altLang="en-US" sz="2600" kern="0" dirty="0">
                <a:latin typeface="楷体_GB2312" pitchFamily="49" charset="-122"/>
                <a:ea typeface="楷体_GB2312" pitchFamily="49" charset="-122"/>
              </a:rPr>
              <a:t>、</a:t>
            </a:r>
            <a:r>
              <a:rPr lang="en-US" altLang="zh-CN" sz="2600" i="1" kern="0" dirty="0">
                <a:latin typeface="Times New Roman" panose="02020603050405020304" pitchFamily="18" charset="0"/>
                <a:ea typeface="楷体_GB2312" pitchFamily="49" charset="-122"/>
              </a:rPr>
              <a:t>x</a:t>
            </a:r>
            <a:r>
              <a:rPr lang="en-US" altLang="zh-CN" sz="2600" kern="0" baseline="-10000" dirty="0">
                <a:latin typeface="楷体_GB2312" pitchFamily="49" charset="-122"/>
                <a:ea typeface="楷体_GB2312" pitchFamily="49" charset="-122"/>
              </a:rPr>
              <a:t>2</a:t>
            </a:r>
            <a:r>
              <a:rPr lang="zh-CN" altLang="en-US" sz="2600" kern="0" dirty="0">
                <a:latin typeface="楷体_GB2312" pitchFamily="49" charset="-122"/>
                <a:ea typeface="楷体_GB2312" pitchFamily="49" charset="-122"/>
              </a:rPr>
              <a:t>、</a:t>
            </a:r>
            <a:r>
              <a:rPr lang="en-US" altLang="zh-CN" sz="2600" kern="0" dirty="0">
                <a:latin typeface="Arial" panose="020B0604020202020204"/>
                <a:ea typeface="楷体_GB2312" pitchFamily="49" charset="-122"/>
              </a:rPr>
              <a:t>…</a:t>
            </a:r>
            <a:r>
              <a:rPr lang="zh-CN" altLang="en-US" sz="2600" kern="0" dirty="0">
                <a:latin typeface="楷体_GB2312" pitchFamily="49" charset="-122"/>
                <a:ea typeface="楷体_GB2312" pitchFamily="49" charset="-122"/>
              </a:rPr>
              <a:t>、</a:t>
            </a:r>
            <a:r>
              <a:rPr lang="en-US" altLang="zh-CN" sz="2600" i="1" kern="0" dirty="0" err="1">
                <a:latin typeface="Times New Roman" panose="02020603050405020304" pitchFamily="18" charset="0"/>
                <a:ea typeface="楷体_GB2312" pitchFamily="49" charset="-122"/>
              </a:rPr>
              <a:t>x</a:t>
            </a:r>
            <a:r>
              <a:rPr lang="en-US" altLang="zh-CN" sz="2600" i="1" kern="0" baseline="-10000" dirty="0" err="1">
                <a:latin typeface="Times New Roman" panose="02020603050405020304" pitchFamily="18" charset="0"/>
                <a:ea typeface="楷体_GB2312" pitchFamily="49" charset="-122"/>
              </a:rPr>
              <a:t>N</a:t>
            </a:r>
            <a:r>
              <a:rPr lang="zh-CN" altLang="en-US" sz="2600" kern="0" dirty="0">
                <a:latin typeface="楷体_GB2312" pitchFamily="49" charset="-122"/>
                <a:ea typeface="楷体_GB2312" pitchFamily="49" charset="-122"/>
              </a:rPr>
              <a:t>，则算术平均值为</a:t>
            </a:r>
            <a:endParaRPr lang="zh-CN" altLang="en-US" sz="2600" kern="0" dirty="0">
              <a:latin typeface="楷体_GB2312" pitchFamily="49" charset="-122"/>
              <a:ea typeface="楷体_GB2312" pitchFamily="49" charset="-122"/>
            </a:endParaRPr>
          </a:p>
          <a:p>
            <a:pPr marL="0" indent="0" eaLnBrk="1" hangingPunct="1">
              <a:lnSpc>
                <a:spcPct val="90000"/>
              </a:lnSpc>
              <a:buNone/>
              <a:defRPr/>
            </a:pPr>
            <a:r>
              <a:rPr lang="zh-CN" altLang="en-US" sz="1800" kern="0" dirty="0"/>
              <a:t> </a:t>
            </a:r>
            <a:endParaRPr lang="zh-CN" altLang="en-US" sz="1800" kern="0" dirty="0">
              <a:latin typeface="楷体_GB2312" pitchFamily="49" charset="-122"/>
              <a:ea typeface="楷体_GB2312" pitchFamily="49" charset="-122"/>
            </a:endParaRPr>
          </a:p>
          <a:p>
            <a:pPr marL="0" indent="0" algn="r" eaLnBrk="1" hangingPunct="1">
              <a:lnSpc>
                <a:spcPct val="90000"/>
              </a:lnSpc>
              <a:buNone/>
              <a:defRPr/>
            </a:pPr>
            <a:endParaRPr lang="en-US" altLang="zh-CN" sz="2800" kern="0" dirty="0">
              <a:latin typeface="楷体_GB2312" pitchFamily="49" charset="-122"/>
              <a:ea typeface="楷体_GB2312" pitchFamily="49" charset="-122"/>
            </a:endParaRPr>
          </a:p>
          <a:p>
            <a:pPr marL="0" indent="0" eaLnBrk="1" hangingPunct="1">
              <a:lnSpc>
                <a:spcPct val="90000"/>
              </a:lnSpc>
              <a:buNone/>
              <a:defRPr/>
            </a:pPr>
            <a:r>
              <a:rPr lang="en-US" altLang="zh-CN" sz="2600" b="1" kern="0" dirty="0">
                <a:solidFill>
                  <a:srgbClr val="FF3300"/>
                </a:solidFill>
                <a:latin typeface="楷体_GB2312" pitchFamily="49" charset="-122"/>
                <a:ea typeface="楷体_GB2312" pitchFamily="49" charset="-122"/>
              </a:rPr>
              <a:t>② </a:t>
            </a:r>
            <a:r>
              <a:rPr lang="zh-CN" altLang="en-US" sz="2600" b="1" kern="0" dirty="0">
                <a:solidFill>
                  <a:srgbClr val="FF3300"/>
                </a:solidFill>
                <a:latin typeface="楷体_GB2312" pitchFamily="49" charset="-122"/>
                <a:ea typeface="楷体_GB2312" pitchFamily="49" charset="-122"/>
              </a:rPr>
              <a:t>计算残差</a:t>
            </a:r>
            <a:endParaRPr lang="zh-CN" altLang="en-US" sz="2600" b="1" kern="0" dirty="0">
              <a:solidFill>
                <a:srgbClr val="FF3300"/>
              </a:solidFill>
              <a:latin typeface="楷体_GB2312" pitchFamily="49" charset="-122"/>
              <a:ea typeface="楷体_GB2312" pitchFamily="49" charset="-122"/>
            </a:endParaRPr>
          </a:p>
          <a:p>
            <a:pPr marL="0" indent="0" eaLnBrk="1" hangingPunct="1">
              <a:lnSpc>
                <a:spcPct val="90000"/>
              </a:lnSpc>
              <a:buNone/>
              <a:defRPr/>
            </a:pPr>
            <a:r>
              <a:rPr lang="zh-CN" altLang="en-US" sz="2600" kern="0" dirty="0">
                <a:latin typeface="楷体_GB2312" pitchFamily="49" charset="-122"/>
                <a:ea typeface="楷体_GB2312" pitchFamily="49" charset="-122"/>
              </a:rPr>
              <a:t>    用算术平均值代替参考量值后，计算残余误差（简称残差），记为</a:t>
            </a:r>
            <a:r>
              <a:rPr lang="en-US" altLang="zh-CN" sz="2600" i="1" kern="0" dirty="0" err="1">
                <a:latin typeface="Times New Roman" panose="02020603050405020304" pitchFamily="18" charset="0"/>
                <a:ea typeface="楷体_GB2312" pitchFamily="49" charset="-122"/>
              </a:rPr>
              <a:t>ν</a:t>
            </a:r>
            <a:r>
              <a:rPr lang="en-US" altLang="zh-CN" sz="2600" i="1" kern="0" baseline="-10000" dirty="0" err="1">
                <a:latin typeface="Times New Roman" panose="02020603050405020304" pitchFamily="18" charset="0"/>
                <a:ea typeface="楷体_GB2312" pitchFamily="49" charset="-122"/>
              </a:rPr>
              <a:t>i</a:t>
            </a:r>
            <a:r>
              <a:rPr lang="zh-CN" altLang="en-US" sz="2600" kern="0" dirty="0">
                <a:latin typeface="楷体_GB2312" pitchFamily="49" charset="-122"/>
                <a:ea typeface="楷体_GB2312" pitchFamily="49" charset="-122"/>
              </a:rPr>
              <a:t>，即</a:t>
            </a:r>
            <a:endParaRPr lang="zh-CN" altLang="en-US" sz="2600" kern="0" dirty="0">
              <a:latin typeface="楷体_GB2312" pitchFamily="49" charset="-122"/>
              <a:ea typeface="楷体_GB2312" pitchFamily="49" charset="-122"/>
            </a:endParaRPr>
          </a:p>
          <a:p>
            <a:pPr marL="0" indent="0" algn="r" eaLnBrk="1" hangingPunct="1">
              <a:lnSpc>
                <a:spcPct val="90000"/>
              </a:lnSpc>
              <a:buNone/>
              <a:defRPr/>
            </a:pPr>
            <a:r>
              <a:rPr lang="en-US" altLang="zh-CN" sz="1600" kern="0" dirty="0">
                <a:latin typeface="楷体_GB2312" pitchFamily="49" charset="-122"/>
                <a:ea typeface="楷体_GB2312" pitchFamily="49" charset="-122"/>
              </a:rPr>
              <a:t> </a:t>
            </a:r>
            <a:endParaRPr lang="en-US" altLang="zh-CN" sz="1600" kern="0" dirty="0">
              <a:latin typeface="楷体_GB2312" pitchFamily="49" charset="-122"/>
              <a:ea typeface="楷体_GB2312" pitchFamily="49" charset="-122"/>
            </a:endParaRPr>
          </a:p>
          <a:p>
            <a:pPr marL="0" indent="0" eaLnBrk="1" hangingPunct="1">
              <a:lnSpc>
                <a:spcPct val="120000"/>
              </a:lnSpc>
              <a:buNone/>
              <a:defRPr/>
            </a:pPr>
            <a:r>
              <a:rPr lang="zh-CN" altLang="en-US" sz="2400" u="sng" kern="0" dirty="0">
                <a:solidFill>
                  <a:srgbClr val="C00000"/>
                </a:solidFill>
                <a:latin typeface="楷体_GB2312" pitchFamily="49" charset="-122"/>
                <a:ea typeface="楷体_GB2312" pitchFamily="49" charset="-122"/>
              </a:rPr>
              <a:t> </a:t>
            </a:r>
            <a:endParaRPr lang="en-US" altLang="zh-CN" sz="400" u="sng" kern="0" dirty="0">
              <a:solidFill>
                <a:srgbClr val="C00000"/>
              </a:solidFill>
              <a:latin typeface="楷体_GB2312" pitchFamily="49" charset="-122"/>
              <a:ea typeface="楷体_GB2312" pitchFamily="49" charset="-122"/>
            </a:endParaRPr>
          </a:p>
          <a:p>
            <a:pPr marL="0" indent="0" eaLnBrk="1" hangingPunct="1">
              <a:lnSpc>
                <a:spcPct val="120000"/>
              </a:lnSpc>
              <a:buNone/>
              <a:defRPr/>
            </a:pPr>
            <a:r>
              <a:rPr lang="zh-CN" altLang="en-US" sz="2400" u="sng" kern="0" dirty="0">
                <a:solidFill>
                  <a:srgbClr val="C00000"/>
                </a:solidFill>
                <a:latin typeface="楷体_GB2312" pitchFamily="49" charset="-122"/>
                <a:ea typeface="楷体_GB2312" pitchFamily="49" charset="-122"/>
              </a:rPr>
              <a:t>残差具有两个特性：</a:t>
            </a:r>
            <a:endParaRPr lang="zh-CN" altLang="en-US" sz="2400" u="sng" kern="0" dirty="0">
              <a:solidFill>
                <a:srgbClr val="C00000"/>
              </a:solidFill>
              <a:latin typeface="楷体_GB2312" pitchFamily="49" charset="-122"/>
              <a:ea typeface="楷体_GB2312" pitchFamily="49" charset="-122"/>
            </a:endParaRPr>
          </a:p>
          <a:p>
            <a:pPr marL="0" indent="0" eaLnBrk="1" hangingPunct="1">
              <a:lnSpc>
                <a:spcPct val="120000"/>
              </a:lnSpc>
              <a:buClr>
                <a:srgbClr val="FF3300"/>
              </a:buClr>
              <a:buFont typeface="Wingdings" panose="05000000000000000000" pitchFamily="2" charset="2"/>
              <a:buChar char="Ø"/>
              <a:defRPr/>
            </a:pPr>
            <a:r>
              <a:rPr lang="zh-CN" altLang="en-US" sz="2400" kern="0" dirty="0">
                <a:latin typeface="楷体_GB2312" pitchFamily="49" charset="-122"/>
                <a:ea typeface="楷体_GB2312" pitchFamily="49" charset="-122"/>
              </a:rPr>
              <a:t> 残差的代数和等于零。可用来校核       及其残差计算的正确性。</a:t>
            </a:r>
            <a:endParaRPr lang="zh-CN" altLang="en-US" sz="2400" kern="0" dirty="0">
              <a:latin typeface="楷体_GB2312" pitchFamily="49" charset="-122"/>
              <a:ea typeface="楷体_GB2312" pitchFamily="49" charset="-122"/>
            </a:endParaRPr>
          </a:p>
          <a:p>
            <a:pPr marL="0" indent="0" eaLnBrk="1" hangingPunct="1">
              <a:lnSpc>
                <a:spcPct val="120000"/>
              </a:lnSpc>
              <a:buClr>
                <a:srgbClr val="FF3300"/>
              </a:buClr>
              <a:buFont typeface="Wingdings" panose="05000000000000000000" pitchFamily="2" charset="2"/>
              <a:buChar char="Ø"/>
              <a:defRPr/>
            </a:pPr>
            <a:r>
              <a:rPr lang="zh-CN" altLang="en-US" sz="2400" kern="0" dirty="0">
                <a:latin typeface="楷体_GB2312" pitchFamily="49" charset="-122"/>
                <a:ea typeface="楷体_GB2312" pitchFamily="49" charset="-122"/>
              </a:rPr>
              <a:t> 残差的平方和为最小。用       作为测量结果最可靠且最合理。</a:t>
            </a:r>
            <a:r>
              <a:rPr lang="zh-CN" altLang="en-US" sz="2600" kern="0" dirty="0">
                <a:latin typeface="楷体_GB2312" pitchFamily="49" charset="-122"/>
                <a:ea typeface="楷体_GB2312" pitchFamily="49" charset="-122"/>
              </a:rPr>
              <a:t> </a:t>
            </a:r>
            <a:endParaRPr lang="zh-CN" altLang="en-US" sz="2600" kern="0" dirty="0">
              <a:latin typeface="楷体_GB2312" pitchFamily="49" charset="-122"/>
              <a:ea typeface="楷体_GB2312" pitchFamily="49" charset="-122"/>
            </a:endParaRPr>
          </a:p>
        </p:txBody>
      </p:sp>
      <p:graphicFrame>
        <p:nvGraphicFramePr>
          <p:cNvPr id="4" name="Object 4"/>
          <p:cNvGraphicFramePr>
            <a:graphicFrameLocks noChangeAspect="1"/>
          </p:cNvGraphicFramePr>
          <p:nvPr/>
        </p:nvGraphicFramePr>
        <p:xfrm>
          <a:off x="4849385" y="2689318"/>
          <a:ext cx="1907104" cy="870678"/>
        </p:xfrm>
        <a:graphic>
          <a:graphicData uri="http://schemas.openxmlformats.org/presentationml/2006/ole"/>
        </a:graphic>
      </p:graphicFrame>
      <p:graphicFrame>
        <p:nvGraphicFramePr>
          <p:cNvPr id="6" name="Object 5"/>
          <p:cNvGraphicFramePr>
            <a:graphicFrameLocks noChangeAspect="1"/>
          </p:cNvGraphicFramePr>
          <p:nvPr/>
        </p:nvGraphicFramePr>
        <p:xfrm>
          <a:off x="4768510" y="4279265"/>
          <a:ext cx="2211023" cy="628065"/>
        </p:xfrm>
        <a:graphic>
          <a:graphicData uri="http://schemas.openxmlformats.org/presentationml/2006/ole"/>
        </a:graphic>
      </p:graphicFrame>
      <p:graphicFrame>
        <p:nvGraphicFramePr>
          <p:cNvPr id="7" name="Object 6"/>
          <p:cNvGraphicFramePr>
            <a:graphicFrameLocks noChangeAspect="1"/>
          </p:cNvGraphicFramePr>
          <p:nvPr/>
        </p:nvGraphicFramePr>
        <p:xfrm>
          <a:off x="4576422" y="6204020"/>
          <a:ext cx="384175" cy="366712"/>
        </p:xfrm>
        <a:graphic>
          <a:graphicData uri="http://schemas.openxmlformats.org/presentationml/2006/ole"/>
        </a:graphic>
      </p:graphicFrame>
      <p:graphicFrame>
        <p:nvGraphicFramePr>
          <p:cNvPr id="8" name="Object 7"/>
          <p:cNvGraphicFramePr>
            <a:graphicFrameLocks noChangeAspect="1"/>
          </p:cNvGraphicFramePr>
          <p:nvPr/>
        </p:nvGraphicFramePr>
        <p:xfrm>
          <a:off x="5737057" y="5641314"/>
          <a:ext cx="384175" cy="366712"/>
        </p:xfrm>
        <a:graphic>
          <a:graphicData uri="http://schemas.openxmlformats.org/presentationml/2006/ole"/>
        </a:graphic>
      </p:graphicFrame>
      <p:sp>
        <p:nvSpPr>
          <p:cNvPr id="9" name="Rectangle 3"/>
          <p:cNvSpPr txBox="1">
            <a:spLocks noChangeArrowheads="1"/>
          </p:cNvSpPr>
          <p:nvPr/>
        </p:nvSpPr>
        <p:spPr bwMode="auto">
          <a:xfrm>
            <a:off x="139126" y="1108705"/>
            <a:ext cx="8362950" cy="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gn="just">
              <a:lnSpc>
                <a:spcPct val="80000"/>
              </a:lnSpc>
              <a:buNone/>
              <a:defRPr/>
            </a:pPr>
            <a:r>
              <a:rPr lang="en-US" altLang="zh-CN" sz="2800" b="1" dirty="0">
                <a:solidFill>
                  <a:srgbClr val="7030A0"/>
                </a:solidFill>
              </a:rPr>
              <a:t>2. </a:t>
            </a:r>
            <a:r>
              <a:rPr lang="zh-CN" altLang="en-US" sz="2800" b="1" dirty="0">
                <a:solidFill>
                  <a:srgbClr val="7030A0"/>
                </a:solidFill>
              </a:rPr>
              <a:t>测量列中随机误差的处理步骤</a:t>
            </a:r>
            <a:endParaRPr lang="zh-CN" altLang="en-US" sz="2800" b="1" dirty="0">
              <a:solidFill>
                <a:srgbClr val="7030A0"/>
              </a:solidFill>
            </a:endParaRPr>
          </a:p>
        </p:txBody>
      </p:sp>
      <p:sp>
        <p:nvSpPr>
          <p:cNvPr id="10"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blinds(horizontal)">
                                      <p:cBhvr>
                                        <p:cTn id="21" dur="500"/>
                                        <p:tgtEl>
                                          <p:spTgt spid="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blinds(horizontal)">
                                      <p:cBhvr>
                                        <p:cTn id="24" dur="500"/>
                                        <p:tgtEl>
                                          <p:spTgt spid="3">
                                            <p:txEl>
                                              <p:pRg st="6" end="6"/>
                                            </p:txEl>
                                          </p:spTgt>
                                        </p:tgtEl>
                                      </p:cBhvr>
                                    </p:animEffect>
                                  </p:childTnLst>
                                </p:cTn>
                              </p:par>
                              <p:par>
                                <p:cTn id="25" presetID="3" presetClass="entr" presetSubtype="1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3">
                                            <p:txEl>
                                              <p:pRg st="7" end="7"/>
                                            </p:txEl>
                                          </p:spTgt>
                                        </p:tgtEl>
                                        <p:attrNameLst>
                                          <p:attrName>style.visibility</p:attrName>
                                        </p:attrNameLst>
                                      </p:cBhvr>
                                      <p:to>
                                        <p:strVal val="visible"/>
                                      </p:to>
                                    </p:set>
                                    <p:animEffect transition="in" filter="blinds(horizontal)">
                                      <p:cBhvr>
                                        <p:cTn id="30" dur="500"/>
                                        <p:tgtEl>
                                          <p:spTgt spid="3">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animEffect transition="in" filter="blinds(horizontal)">
                                      <p:cBhvr>
                                        <p:cTn id="35" dur="500"/>
                                        <p:tgtEl>
                                          <p:spTgt spid="3">
                                            <p:txEl>
                                              <p:pRg st="9" end="9"/>
                                            </p:txEl>
                                          </p:spTgt>
                                        </p:tgtEl>
                                      </p:cBhvr>
                                    </p:animEffect>
                                  </p:childTnLst>
                                </p:cTn>
                              </p:par>
                              <p:par>
                                <p:cTn id="36" presetID="3" presetClass="entr" presetSubtype="10" fill="hold" grpId="0" nodeType="withEffect">
                                  <p:stCondLst>
                                    <p:cond delay="0"/>
                                  </p:stCondLst>
                                  <p:childTnLst>
                                    <p:set>
                                      <p:cBhvr>
                                        <p:cTn id="37" dur="1" fill="hold">
                                          <p:stCondLst>
                                            <p:cond delay="0"/>
                                          </p:stCondLst>
                                        </p:cTn>
                                        <p:tgtEl>
                                          <p:spTgt spid="3">
                                            <p:txEl>
                                              <p:pRg st="10" end="10"/>
                                            </p:txEl>
                                          </p:spTgt>
                                        </p:tgtEl>
                                        <p:attrNameLst>
                                          <p:attrName>style.visibility</p:attrName>
                                        </p:attrNameLst>
                                      </p:cBhvr>
                                      <p:to>
                                        <p:strVal val="visible"/>
                                      </p:to>
                                    </p:set>
                                    <p:animEffect transition="in" filter="blinds(horizontal)">
                                      <p:cBhvr>
                                        <p:cTn id="38" dur="500"/>
                                        <p:tgtEl>
                                          <p:spTgt spid="3">
                                            <p:txEl>
                                              <p:pRg st="10" end="10"/>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xEl>
                                              <p:pRg st="11" end="11"/>
                                            </p:txEl>
                                          </p:spTgt>
                                        </p:tgtEl>
                                        <p:attrNameLst>
                                          <p:attrName>style.visibility</p:attrName>
                                        </p:attrNameLst>
                                      </p:cBhvr>
                                      <p:to>
                                        <p:strVal val="visible"/>
                                      </p:to>
                                    </p:set>
                                    <p:animEffect transition="in" filter="blinds(horizontal)">
                                      <p:cBhvr>
                                        <p:cTn id="41" dur="500"/>
                                        <p:tgtEl>
                                          <p:spTgt spid="3">
                                            <p:txEl>
                                              <p:pRg st="11" end="11"/>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blinds(horizontal)">
                                      <p:cBhvr>
                                        <p:cTn id="44" dur="500"/>
                                        <p:tgtEl>
                                          <p:spTgt spid="7"/>
                                        </p:tgtEl>
                                      </p:cBhvr>
                                    </p:animEffect>
                                  </p:childTnLst>
                                </p:cTn>
                              </p:par>
                              <p:par>
                                <p:cTn id="45" presetID="3" presetClass="entr" presetSubtype="10" fill="hold"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blinds(horizontal)">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bwMode="auto">
          <a:xfrm>
            <a:off x="370390" y="828678"/>
            <a:ext cx="10810754"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spcBef>
                <a:spcPct val="10000"/>
              </a:spcBef>
              <a:buNone/>
            </a:pPr>
            <a:r>
              <a:rPr lang="en-US" altLang="zh-CN" sz="2600" b="1" kern="0" dirty="0">
                <a:solidFill>
                  <a:srgbClr val="FF3300"/>
                </a:solidFill>
                <a:latin typeface="楷体_GB2312" pitchFamily="49" charset="-122"/>
                <a:ea typeface="楷体_GB2312" pitchFamily="49" charset="-122"/>
              </a:rPr>
              <a:t>③ </a:t>
            </a:r>
            <a:r>
              <a:rPr lang="zh-CN" altLang="en-US" sz="2600" b="1" kern="0" dirty="0">
                <a:solidFill>
                  <a:srgbClr val="FF3300"/>
                </a:solidFill>
                <a:latin typeface="楷体_GB2312" pitchFamily="49" charset="-122"/>
                <a:ea typeface="楷体_GB2312" pitchFamily="49" charset="-122"/>
              </a:rPr>
              <a:t>估算测量列中单次测量值的标准偏差</a:t>
            </a:r>
            <a:br>
              <a:rPr lang="zh-CN" altLang="en-US" sz="2600" b="1" kern="0" dirty="0">
                <a:solidFill>
                  <a:srgbClr val="FF3300"/>
                </a:solidFill>
                <a:latin typeface="楷体_GB2312" pitchFamily="49" charset="-122"/>
                <a:ea typeface="楷体_GB2312" pitchFamily="49" charset="-122"/>
              </a:rPr>
            </a:br>
            <a:r>
              <a:rPr lang="zh-CN" altLang="en-US" sz="2600" b="1" kern="0" dirty="0">
                <a:solidFill>
                  <a:srgbClr val="FF3300"/>
                </a:solidFill>
                <a:latin typeface="楷体_GB2312" pitchFamily="49" charset="-122"/>
                <a:ea typeface="楷体_GB2312" pitchFamily="49" charset="-122"/>
              </a:rPr>
              <a:t>    </a:t>
            </a:r>
            <a:r>
              <a:rPr lang="zh-CN" altLang="en-US" sz="2600" kern="0" dirty="0">
                <a:latin typeface="楷体_GB2312" pitchFamily="49" charset="-122"/>
                <a:ea typeface="楷体_GB2312" pitchFamily="49" charset="-122"/>
              </a:rPr>
              <a:t>按贝塞尔（</a:t>
            </a:r>
            <a:r>
              <a:rPr lang="en-US" altLang="zh-CN" sz="2600" kern="0" dirty="0">
                <a:latin typeface="楷体_GB2312" pitchFamily="49" charset="-122"/>
                <a:ea typeface="楷体_GB2312" pitchFamily="49" charset="-122"/>
              </a:rPr>
              <a:t>Bessel</a:t>
            </a:r>
            <a:r>
              <a:rPr lang="zh-CN" altLang="en-US" sz="2600" kern="0" dirty="0">
                <a:latin typeface="楷体_GB2312" pitchFamily="49" charset="-122"/>
                <a:ea typeface="楷体_GB2312" pitchFamily="49" charset="-122"/>
              </a:rPr>
              <a:t>）公式计算出</a:t>
            </a:r>
            <a:r>
              <a:rPr lang="zh-CN" altLang="en-US" sz="2600" i="1" kern="0" dirty="0">
                <a:solidFill>
                  <a:srgbClr val="FF0000"/>
                </a:solidFill>
                <a:latin typeface="楷体_GB2312" pitchFamily="49" charset="-122"/>
                <a:ea typeface="楷体_GB2312" pitchFamily="49" charset="-122"/>
              </a:rPr>
              <a:t>单次测量值 </a:t>
            </a:r>
            <a:r>
              <a:rPr lang="zh-CN" altLang="en-US" sz="2600" kern="0" dirty="0">
                <a:latin typeface="楷体_GB2312" pitchFamily="49" charset="-122"/>
                <a:ea typeface="楷体_GB2312" pitchFamily="49" charset="-122"/>
              </a:rPr>
              <a:t>的标准偏差的估计值。</a:t>
            </a:r>
            <a:endParaRPr lang="zh-CN" altLang="en-US" sz="2600" kern="0" dirty="0">
              <a:latin typeface="楷体_GB2312" pitchFamily="49" charset="-122"/>
              <a:ea typeface="楷体_GB2312" pitchFamily="49" charset="-122"/>
            </a:endParaRPr>
          </a:p>
          <a:p>
            <a:pPr marL="0" indent="0" algn="r" eaLnBrk="1" hangingPunct="1">
              <a:lnSpc>
                <a:spcPct val="105000"/>
              </a:lnSpc>
              <a:spcBef>
                <a:spcPct val="10000"/>
              </a:spcBef>
              <a:buNone/>
            </a:pPr>
            <a:endParaRPr lang="en-US" altLang="zh-CN" sz="2000" kern="0" dirty="0">
              <a:latin typeface="楷体_GB2312" pitchFamily="49" charset="-122"/>
              <a:ea typeface="楷体_GB2312" pitchFamily="49" charset="-122"/>
            </a:endParaRPr>
          </a:p>
          <a:p>
            <a:pPr marL="0" indent="0" algn="r" eaLnBrk="1" hangingPunct="1">
              <a:lnSpc>
                <a:spcPct val="105000"/>
              </a:lnSpc>
              <a:spcBef>
                <a:spcPct val="10000"/>
              </a:spcBef>
              <a:buNone/>
            </a:pPr>
            <a:endParaRPr lang="zh-CN" altLang="en-US" sz="2000" kern="0" dirty="0">
              <a:latin typeface="楷体_GB2312" pitchFamily="49" charset="-122"/>
              <a:ea typeface="楷体_GB2312" pitchFamily="49" charset="-122"/>
            </a:endParaRPr>
          </a:p>
          <a:p>
            <a:pPr marL="0" indent="0" algn="r" eaLnBrk="1" hangingPunct="1">
              <a:lnSpc>
                <a:spcPct val="105000"/>
              </a:lnSpc>
              <a:spcBef>
                <a:spcPct val="10000"/>
              </a:spcBef>
              <a:buNone/>
            </a:pPr>
            <a:endParaRPr lang="en-US" altLang="zh-CN" sz="2600" kern="0" dirty="0">
              <a:latin typeface="楷体_GB2312" pitchFamily="49" charset="-122"/>
              <a:ea typeface="楷体_GB2312" pitchFamily="49" charset="-122"/>
            </a:endParaRPr>
          </a:p>
          <a:p>
            <a:pPr marL="0" indent="0" eaLnBrk="1" hangingPunct="1">
              <a:lnSpc>
                <a:spcPct val="105000"/>
              </a:lnSpc>
              <a:spcBef>
                <a:spcPct val="10000"/>
              </a:spcBef>
              <a:buNone/>
            </a:pPr>
            <a:r>
              <a:rPr lang="en-US" altLang="zh-CN" sz="2600" kern="0" dirty="0">
                <a:latin typeface="楷体_GB2312" pitchFamily="49" charset="-122"/>
                <a:ea typeface="楷体_GB2312" pitchFamily="49" charset="-122"/>
              </a:rPr>
              <a:t>    </a:t>
            </a:r>
            <a:r>
              <a:rPr lang="zh-CN" altLang="en-US" sz="2600" kern="0" dirty="0">
                <a:latin typeface="楷体_GB2312" pitchFamily="49" charset="-122"/>
                <a:ea typeface="楷体_GB2312" pitchFamily="49" charset="-122"/>
              </a:rPr>
              <a:t>这时，</a:t>
            </a:r>
            <a:r>
              <a:rPr lang="zh-CN" altLang="en-US" sz="2600" i="1" kern="0" dirty="0">
                <a:solidFill>
                  <a:srgbClr val="FF0000"/>
                </a:solidFill>
                <a:latin typeface="楷体_GB2312" pitchFamily="49" charset="-122"/>
                <a:ea typeface="楷体_GB2312" pitchFamily="49" charset="-122"/>
              </a:rPr>
              <a:t>单次测量值 </a:t>
            </a:r>
            <a:r>
              <a:rPr lang="zh-CN" altLang="en-US" sz="2600" kern="0" dirty="0">
                <a:latin typeface="楷体_GB2312" pitchFamily="49" charset="-122"/>
                <a:ea typeface="楷体_GB2312" pitchFamily="49" charset="-122"/>
              </a:rPr>
              <a:t>的测量结果</a:t>
            </a:r>
            <a:r>
              <a:rPr lang="en-US" altLang="zh-CN" sz="2600" i="1" kern="0" dirty="0" err="1">
                <a:latin typeface="Times New Roman" panose="02020603050405020304" pitchFamily="18" charset="0"/>
                <a:ea typeface="楷体_GB2312" pitchFamily="49" charset="-122"/>
              </a:rPr>
              <a:t>x</a:t>
            </a:r>
            <a:r>
              <a:rPr lang="en-US" altLang="zh-CN" sz="2600" i="1" kern="0" baseline="-10000" dirty="0" err="1">
                <a:latin typeface="Times New Roman" panose="02020603050405020304" pitchFamily="18" charset="0"/>
                <a:ea typeface="楷体_GB2312" pitchFamily="49" charset="-122"/>
              </a:rPr>
              <a:t>e</a:t>
            </a:r>
            <a:r>
              <a:rPr lang="zh-CN" altLang="en-US" sz="2600" kern="0" dirty="0">
                <a:latin typeface="楷体_GB2312" pitchFamily="49" charset="-122"/>
                <a:ea typeface="楷体_GB2312" pitchFamily="49" charset="-122"/>
              </a:rPr>
              <a:t>可表示为 </a:t>
            </a:r>
            <a:endParaRPr lang="zh-CN" altLang="en-US" sz="2600" kern="0" dirty="0">
              <a:latin typeface="楷体_GB2312" pitchFamily="49" charset="-122"/>
              <a:ea typeface="楷体_GB2312" pitchFamily="49" charset="-122"/>
            </a:endParaRPr>
          </a:p>
          <a:p>
            <a:pPr marL="0" indent="0" algn="r" eaLnBrk="1" hangingPunct="1">
              <a:lnSpc>
                <a:spcPct val="105000"/>
              </a:lnSpc>
              <a:spcBef>
                <a:spcPct val="10000"/>
              </a:spcBef>
              <a:buNone/>
            </a:pPr>
            <a:endParaRPr lang="en-US" altLang="zh-CN" sz="2600" kern="0" dirty="0">
              <a:latin typeface="楷体_GB2312" pitchFamily="49" charset="-122"/>
              <a:ea typeface="楷体_GB2312" pitchFamily="49" charset="-122"/>
            </a:endParaRPr>
          </a:p>
        </p:txBody>
      </p:sp>
      <p:graphicFrame>
        <p:nvGraphicFramePr>
          <p:cNvPr id="4" name="Object 4"/>
          <p:cNvGraphicFramePr>
            <a:graphicFrameLocks noChangeAspect="1"/>
          </p:cNvGraphicFramePr>
          <p:nvPr/>
        </p:nvGraphicFramePr>
        <p:xfrm>
          <a:off x="4075855" y="2128839"/>
          <a:ext cx="2592388" cy="855663"/>
        </p:xfrm>
        <a:graphic>
          <a:graphicData uri="http://schemas.openxmlformats.org/presentationml/2006/ole"/>
        </a:graphic>
      </p:graphicFrame>
      <p:graphicFrame>
        <p:nvGraphicFramePr>
          <p:cNvPr id="6" name="Object 5"/>
          <p:cNvGraphicFramePr>
            <a:graphicFrameLocks noChangeAspect="1"/>
          </p:cNvGraphicFramePr>
          <p:nvPr/>
        </p:nvGraphicFramePr>
        <p:xfrm>
          <a:off x="4190999" y="3817938"/>
          <a:ext cx="2888829" cy="707763"/>
        </p:xfrm>
        <a:graphic>
          <a:graphicData uri="http://schemas.openxmlformats.org/presentationml/2006/ole"/>
        </a:graphic>
      </p:graphicFrame>
      <p:sp>
        <p:nvSpPr>
          <p:cNvPr id="7" name="Rectangle 6"/>
          <p:cNvSpPr>
            <a:spLocks noChangeArrowheads="1"/>
          </p:cNvSpPr>
          <p:nvPr/>
        </p:nvSpPr>
        <p:spPr bwMode="auto">
          <a:xfrm>
            <a:off x="370390" y="4525701"/>
            <a:ext cx="11154390"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en-US" altLang="zh-CN" sz="2600" b="1" dirty="0">
                <a:solidFill>
                  <a:srgbClr val="FF3300"/>
                </a:solidFill>
                <a:latin typeface="楷体_GB2312" pitchFamily="49" charset="-122"/>
                <a:ea typeface="楷体_GB2312" pitchFamily="49" charset="-122"/>
              </a:rPr>
              <a:t>④ </a:t>
            </a:r>
            <a:r>
              <a:rPr lang="zh-CN" altLang="en-US" sz="2600" b="1" dirty="0">
                <a:solidFill>
                  <a:srgbClr val="FF3300"/>
                </a:solidFill>
                <a:latin typeface="楷体_GB2312" pitchFamily="49" charset="-122"/>
                <a:ea typeface="楷体_GB2312" pitchFamily="49" charset="-122"/>
              </a:rPr>
              <a:t>计算测量列算术平均值的标准偏差</a:t>
            </a:r>
            <a:endParaRPr lang="zh-CN" altLang="en-US" sz="2600" b="1" dirty="0">
              <a:solidFill>
                <a:srgbClr val="FF3300"/>
              </a:solidFill>
              <a:latin typeface="楷体_GB2312" pitchFamily="49" charset="-122"/>
              <a:ea typeface="楷体_GB2312" pitchFamily="49" charset="-122"/>
            </a:endParaRPr>
          </a:p>
          <a:p>
            <a:pPr eaLnBrk="1" hangingPunct="1">
              <a:lnSpc>
                <a:spcPct val="150000"/>
              </a:lnSpc>
              <a:spcBef>
                <a:spcPct val="20000"/>
              </a:spcBef>
              <a:buClr>
                <a:schemeClr val="hlink"/>
              </a:buClr>
              <a:buSzPct val="70000"/>
              <a:buFont typeface="Wingdings" panose="05000000000000000000" pitchFamily="2" charset="2"/>
              <a:buNone/>
            </a:pPr>
            <a:r>
              <a:rPr lang="zh-CN" altLang="en-US" sz="2600" dirty="0">
                <a:latin typeface="楷体_GB2312" pitchFamily="49" charset="-122"/>
                <a:ea typeface="楷体_GB2312" pitchFamily="49" charset="-122"/>
              </a:rPr>
              <a:t>    若相同测量条件对同一被测量进行</a:t>
            </a:r>
            <a:r>
              <a:rPr lang="zh-CN" altLang="en-US" sz="2600" dirty="0">
                <a:solidFill>
                  <a:srgbClr val="FF0000"/>
                </a:solidFill>
                <a:latin typeface="楷体_GB2312" pitchFamily="49" charset="-122"/>
                <a:ea typeface="楷体_GB2312" pitchFamily="49" charset="-122"/>
              </a:rPr>
              <a:t>多组测量（每组皆测量</a:t>
            </a:r>
            <a:r>
              <a:rPr lang="en-US" altLang="zh-CN" sz="2600" dirty="0">
                <a:solidFill>
                  <a:srgbClr val="FF0000"/>
                </a:solidFill>
                <a:latin typeface="楷体_GB2312" pitchFamily="49" charset="-122"/>
                <a:ea typeface="楷体_GB2312" pitchFamily="49" charset="-122"/>
              </a:rPr>
              <a:t>N</a:t>
            </a:r>
            <a:r>
              <a:rPr lang="zh-CN" altLang="en-US" sz="2600" dirty="0">
                <a:solidFill>
                  <a:srgbClr val="FF0000"/>
                </a:solidFill>
                <a:latin typeface="楷体_GB2312" pitchFamily="49" charset="-122"/>
                <a:ea typeface="楷体_GB2312" pitchFamily="49" charset="-122"/>
              </a:rPr>
              <a:t>次）</a:t>
            </a:r>
            <a:r>
              <a:rPr lang="zh-CN" altLang="en-US" sz="2600" dirty="0">
                <a:latin typeface="楷体_GB2312" pitchFamily="49" charset="-122"/>
                <a:ea typeface="楷体_GB2312" pitchFamily="49" charset="-122"/>
              </a:rPr>
              <a:t>，则每组测量的算术平均值可能不相同，但其分散程度要比单次测量值的分散程度小得多。</a:t>
            </a:r>
            <a:endParaRPr lang="zh-CN" altLang="en-US" sz="2600" dirty="0">
              <a:latin typeface="楷体_GB2312" pitchFamily="49" charset="-122"/>
              <a:ea typeface="楷体_GB2312" pitchFamily="49" charset="-122"/>
            </a:endParaRPr>
          </a:p>
        </p:txBody>
      </p:sp>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1+#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1+#ppt_w/2"/>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ppt_y"/>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211135" y="1123949"/>
            <a:ext cx="11632522" cy="5396593"/>
          </a:xfrm>
        </p:spPr>
        <p:txBody>
          <a:bodyPr>
            <a:normAutofit fontScale="62500" lnSpcReduction="20000"/>
          </a:bodyPr>
          <a:lstStyle/>
          <a:p>
            <a:pPr algn="just">
              <a:lnSpc>
                <a:spcPct val="170000"/>
              </a:lnSpc>
              <a:buFont typeface="Wingdings" panose="05000000000000000000" pitchFamily="2" charset="2"/>
              <a:buChar char="ü"/>
            </a:pPr>
            <a:r>
              <a:rPr lang="zh-CN" altLang="en-US" b="1" u="sng" dirty="0">
                <a:solidFill>
                  <a:srgbClr val="C00000"/>
                </a:solidFill>
                <a:latin typeface="Times New Roman" panose="02020603050405020304" pitchFamily="18" charset="0"/>
              </a:rPr>
              <a:t>测量（</a:t>
            </a:r>
            <a:r>
              <a:rPr lang="zh-CN" altLang="en-US" b="1" u="sng" dirty="0">
                <a:solidFill>
                  <a:srgbClr val="C00000"/>
                </a:solidFill>
              </a:rPr>
              <a:t>狭</a:t>
            </a:r>
            <a:r>
              <a:rPr lang="zh-CN" altLang="en-US" b="1" u="sng" dirty="0">
                <a:solidFill>
                  <a:srgbClr val="C00000"/>
                </a:solidFill>
                <a:latin typeface="Times New Roman" panose="02020603050405020304" pitchFamily="18" charset="0"/>
              </a:rPr>
              <a:t>义）</a:t>
            </a:r>
            <a:r>
              <a:rPr lang="zh-CN" altLang="en-US" dirty="0">
                <a:latin typeface="Times New Roman" panose="02020603050405020304" pitchFamily="18" charset="0"/>
              </a:rPr>
              <a:t>：</a:t>
            </a:r>
            <a:r>
              <a:rPr lang="zh-CN" altLang="en-US" dirty="0">
                <a:latin typeface="楷体_GB2312" pitchFamily="49" charset="-122"/>
                <a:ea typeface="楷体_GB2312" pitchFamily="49" charset="-122"/>
              </a:rPr>
              <a:t>指为确定被测量的量值而进行的实验过程。</a:t>
            </a:r>
            <a:r>
              <a:rPr lang="zh-CN" altLang="en-US" b="1" dirty="0">
                <a:solidFill>
                  <a:srgbClr val="FF0000"/>
                </a:solidFill>
                <a:latin typeface="楷体_GB2312" pitchFamily="49" charset="-122"/>
                <a:ea typeface="楷体_GB2312" pitchFamily="49" charset="-122"/>
              </a:rPr>
              <a:t>本质</a:t>
            </a:r>
            <a:r>
              <a:rPr lang="zh-CN" altLang="en-US" dirty="0">
                <a:solidFill>
                  <a:srgbClr val="7030A0"/>
                </a:solidFill>
                <a:latin typeface="楷体_GB2312" pitchFamily="49" charset="-122"/>
                <a:ea typeface="楷体_GB2312" pitchFamily="49" charset="-122"/>
              </a:rPr>
              <a:t>是将被测几何量与作为计量单位的标准量进行比较，从而确定两者比值的过程。</a:t>
            </a:r>
            <a:endParaRPr lang="en-US" altLang="zh-CN" dirty="0">
              <a:solidFill>
                <a:srgbClr val="7030A0"/>
              </a:solidFill>
              <a:latin typeface="Times New Roman" panose="02020603050405020304" pitchFamily="18" charset="0"/>
            </a:endParaRPr>
          </a:p>
          <a:p>
            <a:pPr algn="just">
              <a:lnSpc>
                <a:spcPct val="170000"/>
              </a:lnSpc>
            </a:pPr>
            <a:endParaRPr lang="zh-CN" altLang="en-US" dirty="0">
              <a:latin typeface="Times New Roman" panose="02020603050405020304" pitchFamily="18" charset="0"/>
            </a:endParaRPr>
          </a:p>
          <a:p>
            <a:pPr algn="just">
              <a:lnSpc>
                <a:spcPct val="170000"/>
              </a:lnSpc>
              <a:buFont typeface="Wingdings" panose="05000000000000000000" pitchFamily="2" charset="2"/>
              <a:buNone/>
            </a:pPr>
            <a:endParaRPr lang="zh-CN" altLang="en-US" dirty="0"/>
          </a:p>
          <a:p>
            <a:pPr algn="just">
              <a:lnSpc>
                <a:spcPct val="170000"/>
              </a:lnSpc>
              <a:buFont typeface="Wingdings" panose="05000000000000000000" pitchFamily="2" charset="2"/>
              <a:buNone/>
            </a:pPr>
            <a:endParaRPr lang="zh-CN" altLang="en-US" dirty="0"/>
          </a:p>
          <a:p>
            <a:pPr>
              <a:lnSpc>
                <a:spcPct val="170000"/>
              </a:lnSpc>
              <a:buFont typeface="Wingdings" panose="05000000000000000000" pitchFamily="2" charset="2"/>
              <a:buChar char="ü"/>
            </a:pPr>
            <a:r>
              <a:rPr lang="zh-CN" altLang="en-US" b="1" u="sng" dirty="0">
                <a:solidFill>
                  <a:srgbClr val="C00000"/>
                </a:solidFill>
                <a:latin typeface="Times New Roman" panose="02020603050405020304" pitchFamily="18" charset="0"/>
              </a:rPr>
              <a:t>技术测量（狭义）</a:t>
            </a:r>
            <a:r>
              <a:rPr lang="zh-CN" altLang="en-US" dirty="0">
                <a:latin typeface="Times New Roman" panose="02020603050405020304" pitchFamily="18" charset="0"/>
              </a:rPr>
              <a:t>：指对长度、角度、形状位置误差、表面粗糙度等几何量的测量。</a:t>
            </a:r>
            <a:r>
              <a:rPr lang="zh-CN" altLang="en-US" dirty="0"/>
              <a:t> </a:t>
            </a:r>
            <a:endParaRPr lang="zh-CN" altLang="en-US" dirty="0"/>
          </a:p>
        </p:txBody>
      </p:sp>
      <p:graphicFrame>
        <p:nvGraphicFramePr>
          <p:cNvPr id="61444" name="Object 4"/>
          <p:cNvGraphicFramePr>
            <a:graphicFrameLocks noChangeAspect="1"/>
          </p:cNvGraphicFramePr>
          <p:nvPr/>
        </p:nvGraphicFramePr>
        <p:xfrm>
          <a:off x="3288244" y="2902982"/>
          <a:ext cx="4062938" cy="1295400"/>
        </p:xfrm>
        <a:graphic>
          <a:graphicData uri="http://schemas.openxmlformats.org/presentationml/2006/ole"/>
        </a:graphic>
      </p:graphicFrame>
      <p:sp>
        <p:nvSpPr>
          <p:cNvPr id="6"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1</a:t>
            </a:r>
            <a:r>
              <a:rPr lang="zh-CN" altLang="en-US" kern="0" dirty="0">
                <a:latin typeface="方正隶书简体" panose="03000509000000000000" pitchFamily="2" charset="-122"/>
                <a:ea typeface="方正隶书简体" panose="03000509000000000000" pitchFamily="2" charset="-122"/>
              </a:rPr>
              <a:t> 概述</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34" descr="tu2-13"/>
          <p:cNvPicPr>
            <a:picLocks noChangeAspect="1" noChangeArrowheads="1"/>
          </p:cNvPicPr>
          <p:nvPr/>
        </p:nvPicPr>
        <p:blipFill>
          <a:blip r:embed="rId1">
            <a:lum contrast="18000"/>
            <a:extLst>
              <a:ext uri="{28A0092B-C50C-407E-A947-70E740481C1C}">
                <a14:useLocalDpi xmlns:a14="http://schemas.microsoft.com/office/drawing/2010/main" val="0"/>
              </a:ext>
            </a:extLst>
          </a:blip>
          <a:srcRect/>
          <a:stretch>
            <a:fillRect/>
          </a:stretch>
        </p:blipFill>
        <p:spPr bwMode="auto">
          <a:xfrm>
            <a:off x="6204030" y="4167905"/>
            <a:ext cx="5648446" cy="269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5"/>
          <p:cNvSpPr txBox="1">
            <a:spLocks noChangeArrowheads="1"/>
          </p:cNvSpPr>
          <p:nvPr/>
        </p:nvSpPr>
        <p:spPr bwMode="auto">
          <a:xfrm>
            <a:off x="136785" y="2921745"/>
            <a:ext cx="10697117"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nSpc>
                <a:spcPct val="150000"/>
              </a:lnSpc>
              <a:spcBef>
                <a:spcPct val="20000"/>
              </a:spcBef>
              <a:buClr>
                <a:schemeClr val="hlink"/>
              </a:buClr>
              <a:buSzPct val="70000"/>
              <a:buFont typeface="Wingdings" panose="05000000000000000000" pitchFamily="2" charset="2"/>
              <a:buNone/>
              <a:defRPr sz="2600">
                <a:latin typeface="楷体_GB2312" pitchFamily="49" charset="-122"/>
                <a:ea typeface="楷体_GB2312" pitchFamily="49" charset="-122"/>
              </a:defRPr>
            </a:lvl1pPr>
            <a:lvl2pPr marL="742950" indent="-285750" eaLnBrk="0" hangingPunct="0">
              <a:defRPr>
                <a:latin typeface="Garamond" panose="02020404030301010803" pitchFamily="18" charset="0"/>
                <a:ea typeface="宋体" panose="02010600030101010101" pitchFamily="2" charset="-122"/>
              </a:defRPr>
            </a:lvl2pPr>
            <a:lvl3pPr marL="1143000" indent="-228600" eaLnBrk="0" hangingPunct="0">
              <a:defRPr>
                <a:latin typeface="Garamond" panose="02020404030301010803" pitchFamily="18" charset="0"/>
                <a:ea typeface="宋体" panose="02010600030101010101" pitchFamily="2" charset="-122"/>
              </a:defRPr>
            </a:lvl3pPr>
            <a:lvl4pPr marL="1600200" indent="-228600" eaLnBrk="0" hangingPunct="0">
              <a:defRPr>
                <a:latin typeface="Garamond" panose="02020404030301010803" pitchFamily="18" charset="0"/>
                <a:ea typeface="宋体" panose="02010600030101010101" pitchFamily="2" charset="-122"/>
              </a:defRPr>
            </a:lvl4pPr>
            <a:lvl5pPr marL="2057400" indent="-228600" eaLnBrk="0" hangingPunct="0">
              <a:defRPr>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latin typeface="Garamond" panose="02020404030301010803" pitchFamily="18" charset="0"/>
                <a:ea typeface="宋体" panose="02010600030101010101" pitchFamily="2" charset="-122"/>
              </a:defRPr>
            </a:lvl9pPr>
          </a:lstStyle>
          <a:p>
            <a:r>
              <a:rPr lang="en-US" altLang="zh-CN" dirty="0"/>
              <a:t>    </a:t>
            </a:r>
            <a:r>
              <a:rPr lang="zh-CN" altLang="en-US" dirty="0"/>
              <a:t>说明测量次数越多，        就越小，测量精密度就越高。但当      一定时，</a:t>
            </a:r>
            <a:r>
              <a:rPr lang="en-US" altLang="zh-CN" dirty="0"/>
              <a:t>N&gt;10</a:t>
            </a:r>
            <a:r>
              <a:rPr lang="zh-CN" altLang="en-US" dirty="0"/>
              <a:t>以后，    减小已很缓慢，故一般取</a:t>
            </a:r>
            <a:r>
              <a:rPr lang="en-US" altLang="zh-CN" dirty="0"/>
              <a:t>N=10</a:t>
            </a:r>
            <a:r>
              <a:rPr lang="zh-CN" altLang="en-US" dirty="0"/>
              <a:t>～</a:t>
            </a:r>
            <a:r>
              <a:rPr lang="en-US" altLang="zh-CN" dirty="0"/>
              <a:t>15</a:t>
            </a:r>
            <a:r>
              <a:rPr lang="zh-CN" altLang="en-US" dirty="0"/>
              <a:t>次为宜。     </a:t>
            </a:r>
            <a:endParaRPr lang="zh-CN" altLang="en-US" dirty="0"/>
          </a:p>
        </p:txBody>
      </p:sp>
      <p:sp>
        <p:nvSpPr>
          <p:cNvPr id="9" name="Rectangle 4"/>
          <p:cNvSpPr>
            <a:spLocks noChangeArrowheads="1"/>
          </p:cNvSpPr>
          <p:nvPr/>
        </p:nvSpPr>
        <p:spPr bwMode="auto">
          <a:xfrm>
            <a:off x="7812" y="839886"/>
            <a:ext cx="11039725" cy="100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50000"/>
              </a:lnSpc>
              <a:spcBef>
                <a:spcPct val="20000"/>
              </a:spcBef>
              <a:buClr>
                <a:schemeClr val="hlink"/>
              </a:buClr>
              <a:buSzPct val="70000"/>
              <a:buFont typeface="Wingdings" panose="05000000000000000000" pitchFamily="2" charset="2"/>
              <a:buNone/>
            </a:pPr>
            <a:r>
              <a:rPr lang="en-US" altLang="zh-CN" sz="2600" dirty="0">
                <a:latin typeface="楷体_GB2312" pitchFamily="49" charset="-122"/>
                <a:ea typeface="楷体_GB2312" pitchFamily="49" charset="-122"/>
              </a:rPr>
              <a:t>    </a:t>
            </a:r>
            <a:r>
              <a:rPr lang="zh-CN" altLang="en-US" sz="2600" dirty="0">
                <a:latin typeface="楷体_GB2312" pitchFamily="49" charset="-122"/>
                <a:ea typeface="楷体_GB2312" pitchFamily="49" charset="-122"/>
              </a:rPr>
              <a:t>根据误差理论，</a:t>
            </a:r>
            <a:r>
              <a:rPr lang="zh-CN" altLang="en-US" sz="2600" dirty="0">
                <a:solidFill>
                  <a:srgbClr val="7030A0"/>
                </a:solidFill>
                <a:latin typeface="楷体_GB2312" pitchFamily="49" charset="-122"/>
                <a:ea typeface="楷体_GB2312" pitchFamily="49" charset="-122"/>
              </a:rPr>
              <a:t>测量列算术平均值的标准偏差</a:t>
            </a:r>
            <a:r>
              <a:rPr lang="zh-CN" altLang="en-US" sz="2600" dirty="0">
                <a:latin typeface="楷体_GB2312" pitchFamily="49" charset="-122"/>
                <a:ea typeface="楷体_GB2312" pitchFamily="49" charset="-122"/>
              </a:rPr>
              <a:t>与</a:t>
            </a:r>
            <a:r>
              <a:rPr lang="zh-CN" altLang="en-US" sz="2600" dirty="0">
                <a:solidFill>
                  <a:srgbClr val="7030A0"/>
                </a:solidFill>
                <a:latin typeface="楷体_GB2312" pitchFamily="49" charset="-122"/>
                <a:ea typeface="楷体_GB2312" pitchFamily="49" charset="-122"/>
              </a:rPr>
              <a:t>测量列单次测量值的标准偏差</a:t>
            </a:r>
            <a:r>
              <a:rPr lang="zh-CN" altLang="en-US" sz="2600" dirty="0">
                <a:latin typeface="楷体_GB2312" pitchFamily="49" charset="-122"/>
                <a:ea typeface="楷体_GB2312" pitchFamily="49" charset="-122"/>
              </a:rPr>
              <a:t>存在如下关系：</a:t>
            </a:r>
            <a:endParaRPr lang="zh-CN" altLang="en-US" sz="2600" dirty="0">
              <a:latin typeface="楷体_GB2312" pitchFamily="49" charset="-122"/>
              <a:ea typeface="楷体_GB2312" pitchFamily="49" charset="-122"/>
            </a:endParaRPr>
          </a:p>
        </p:txBody>
      </p:sp>
      <p:graphicFrame>
        <p:nvGraphicFramePr>
          <p:cNvPr id="10" name="Object 5"/>
          <p:cNvGraphicFramePr>
            <a:graphicFrameLocks noChangeAspect="1"/>
          </p:cNvGraphicFramePr>
          <p:nvPr/>
        </p:nvGraphicFramePr>
        <p:xfrm>
          <a:off x="3698394" y="1713150"/>
          <a:ext cx="2065798" cy="1079590"/>
        </p:xfrm>
        <a:graphic>
          <a:graphicData uri="http://schemas.openxmlformats.org/presentationml/2006/ole"/>
        </a:graphic>
      </p:graphicFrame>
      <p:sp>
        <p:nvSpPr>
          <p:cNvPr id="12" name="Rectangle 24"/>
          <p:cNvSpPr>
            <a:spLocks noChangeArrowheads="1"/>
          </p:cNvSpPr>
          <p:nvPr/>
        </p:nvSpPr>
        <p:spPr bwMode="auto">
          <a:xfrm>
            <a:off x="237627" y="4685957"/>
            <a:ext cx="5214048"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spcBef>
                <a:spcPct val="20000"/>
              </a:spcBef>
              <a:buClr>
                <a:schemeClr val="hlink"/>
              </a:buClr>
              <a:buSzPct val="70000"/>
              <a:buFont typeface="Wingdings" panose="05000000000000000000" pitchFamily="2" charset="2"/>
              <a:buNone/>
            </a:pPr>
            <a:r>
              <a:rPr lang="en-US" altLang="zh-CN" sz="2600" dirty="0">
                <a:latin typeface="楷体_GB2312" pitchFamily="49" charset="-122"/>
                <a:ea typeface="楷体_GB2312" pitchFamily="49" charset="-122"/>
              </a:rPr>
              <a:t>   </a:t>
            </a:r>
            <a:r>
              <a:rPr lang="zh-CN" altLang="en-US" sz="2600" dirty="0">
                <a:latin typeface="楷体_GB2312" pitchFamily="49" charset="-122"/>
                <a:ea typeface="楷体_GB2312" pitchFamily="49" charset="-122"/>
              </a:rPr>
              <a:t>多次测量的测量结果可表示为  </a:t>
            </a:r>
            <a:endParaRPr lang="zh-CN" altLang="en-US" sz="2600" dirty="0">
              <a:latin typeface="楷体_GB2312" pitchFamily="49" charset="-122"/>
              <a:ea typeface="楷体_GB2312" pitchFamily="49" charset="-122"/>
            </a:endParaRPr>
          </a:p>
          <a:p>
            <a:pPr eaLnBrk="1" hangingPunct="1">
              <a:spcBef>
                <a:spcPct val="20000"/>
              </a:spcBef>
              <a:buClr>
                <a:schemeClr val="hlink"/>
              </a:buClr>
              <a:buSzPct val="70000"/>
              <a:buFont typeface="Wingdings" panose="05000000000000000000" pitchFamily="2" charset="2"/>
              <a:buNone/>
            </a:pPr>
            <a:endParaRPr lang="zh-CN" altLang="en-US" dirty="0">
              <a:latin typeface="楷体_GB2312" pitchFamily="49" charset="-122"/>
              <a:ea typeface="楷体_GB2312" pitchFamily="49" charset="-122"/>
            </a:endParaRPr>
          </a:p>
        </p:txBody>
      </p:sp>
      <p:graphicFrame>
        <p:nvGraphicFramePr>
          <p:cNvPr id="13" name="Object 27"/>
          <p:cNvGraphicFramePr>
            <a:graphicFrameLocks noChangeAspect="1"/>
          </p:cNvGraphicFramePr>
          <p:nvPr/>
        </p:nvGraphicFramePr>
        <p:xfrm>
          <a:off x="9399245" y="3094108"/>
          <a:ext cx="433388" cy="369887"/>
        </p:xfrm>
        <a:graphic>
          <a:graphicData uri="http://schemas.openxmlformats.org/presentationml/2006/ole"/>
        </a:graphic>
      </p:graphicFrame>
      <p:graphicFrame>
        <p:nvGraphicFramePr>
          <p:cNvPr id="14" name="Object 28"/>
          <p:cNvGraphicFramePr>
            <a:graphicFrameLocks noChangeAspect="1"/>
          </p:cNvGraphicFramePr>
          <p:nvPr/>
        </p:nvGraphicFramePr>
        <p:xfrm>
          <a:off x="3698394" y="3117090"/>
          <a:ext cx="496888" cy="431800"/>
        </p:xfrm>
        <a:graphic>
          <a:graphicData uri="http://schemas.openxmlformats.org/presentationml/2006/ole"/>
        </a:graphic>
      </p:graphicFrame>
      <p:graphicFrame>
        <p:nvGraphicFramePr>
          <p:cNvPr id="15" name="Object 31"/>
          <p:cNvGraphicFramePr>
            <a:graphicFrameLocks noChangeAspect="1"/>
          </p:cNvGraphicFramePr>
          <p:nvPr/>
        </p:nvGraphicFramePr>
        <p:xfrm>
          <a:off x="1498819" y="5533344"/>
          <a:ext cx="2939559" cy="851745"/>
        </p:xfrm>
        <a:graphic>
          <a:graphicData uri="http://schemas.openxmlformats.org/presentationml/2006/ole"/>
        </a:graphic>
      </p:graphicFrame>
      <p:sp>
        <p:nvSpPr>
          <p:cNvPr id="16" name="Rectangle 32"/>
          <p:cNvSpPr>
            <a:spLocks noChangeArrowheads="1"/>
          </p:cNvSpPr>
          <p:nvPr/>
        </p:nvSpPr>
        <p:spPr bwMode="auto">
          <a:xfrm>
            <a:off x="10299358" y="4487519"/>
            <a:ext cx="28813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r>
              <a:rPr lang="zh-CN" altLang="en-US" sz="2000" dirty="0">
                <a:latin typeface="楷体_GB2312" pitchFamily="49" charset="-122"/>
                <a:ea typeface="楷体_GB2312" pitchFamily="49" charset="-122"/>
              </a:rPr>
              <a:t>与</a:t>
            </a:r>
            <a:r>
              <a:rPr lang="en-US" altLang="zh-CN" sz="2000" i="1" dirty="0">
                <a:latin typeface="Times New Roman" panose="02020603050405020304" pitchFamily="18" charset="0"/>
                <a:ea typeface="楷体_GB2312" pitchFamily="49" charset="-122"/>
              </a:rPr>
              <a:t>N</a:t>
            </a:r>
            <a:r>
              <a:rPr lang="zh-CN" altLang="en-US" sz="2000" dirty="0">
                <a:latin typeface="楷体_GB2312" pitchFamily="49" charset="-122"/>
                <a:ea typeface="楷体_GB2312" pitchFamily="49" charset="-122"/>
              </a:rPr>
              <a:t>的关系</a:t>
            </a:r>
            <a:endParaRPr lang="zh-CN" altLang="en-US" dirty="0"/>
          </a:p>
        </p:txBody>
      </p:sp>
      <p:graphicFrame>
        <p:nvGraphicFramePr>
          <p:cNvPr id="17" name="Object 33"/>
          <p:cNvGraphicFramePr>
            <a:graphicFrameLocks noChangeAspect="1"/>
          </p:cNvGraphicFramePr>
          <p:nvPr/>
        </p:nvGraphicFramePr>
        <p:xfrm>
          <a:off x="9832633" y="4310922"/>
          <a:ext cx="466725" cy="588962"/>
        </p:xfrm>
        <a:graphic>
          <a:graphicData uri="http://schemas.openxmlformats.org/presentationml/2006/ole"/>
        </a:graphic>
      </p:graphicFrame>
      <p:graphicFrame>
        <p:nvGraphicFramePr>
          <p:cNvPr id="19" name="Object 35"/>
          <p:cNvGraphicFramePr>
            <a:graphicFrameLocks noChangeAspect="1"/>
          </p:cNvGraphicFramePr>
          <p:nvPr/>
        </p:nvGraphicFramePr>
        <p:xfrm>
          <a:off x="2596207" y="3641676"/>
          <a:ext cx="496888" cy="431800"/>
        </p:xfrm>
        <a:graphic>
          <a:graphicData uri="http://schemas.openxmlformats.org/presentationml/2006/ole"/>
        </a:graphic>
      </p:graphicFrame>
      <p:sp>
        <p:nvSpPr>
          <p:cNvPr id="20"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160690" y="1472929"/>
            <a:ext cx="1180943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514350" indent="-514350" algn="just">
              <a:lnSpc>
                <a:spcPct val="150000"/>
              </a:lnSpc>
              <a:spcBef>
                <a:spcPts val="0"/>
              </a:spcBef>
              <a:buAutoNum type="arabicPeriod"/>
              <a:defRPr/>
            </a:pPr>
            <a:r>
              <a:rPr lang="zh-CN" altLang="en-US" sz="2800" b="1" dirty="0">
                <a:solidFill>
                  <a:srgbClr val="7030A0"/>
                </a:solidFill>
              </a:rPr>
              <a:t>发现系统误差的方法</a:t>
            </a:r>
            <a:endParaRPr lang="en-US" altLang="zh-CN" sz="2800" b="1" dirty="0">
              <a:solidFill>
                <a:srgbClr val="7030A0"/>
              </a:solidFill>
            </a:endParaRPr>
          </a:p>
          <a:p>
            <a:pPr algn="just">
              <a:lnSpc>
                <a:spcPct val="150000"/>
              </a:lnSpc>
              <a:buFont typeface="Wingdings" panose="05000000000000000000" pitchFamily="2" charset="2"/>
              <a:buChar char="Ø"/>
              <a:defRPr/>
            </a:pPr>
            <a:r>
              <a:rPr lang="zh-CN" altLang="en-US" sz="2800" b="1" kern="0" dirty="0">
                <a:solidFill>
                  <a:srgbClr val="FF3300"/>
                </a:solidFill>
                <a:latin typeface="楷体_GB2312" pitchFamily="49" charset="-122"/>
                <a:ea typeface="楷体_GB2312" pitchFamily="49" charset="-122"/>
              </a:rPr>
              <a:t>实验对比法</a:t>
            </a:r>
            <a:r>
              <a:rPr lang="zh-CN" altLang="en-US" sz="2800" kern="0" dirty="0">
                <a:latin typeface="楷体_GB2312" pitchFamily="49" charset="-122"/>
                <a:ea typeface="楷体_GB2312" pitchFamily="49" charset="-122"/>
              </a:rPr>
              <a:t>  </a:t>
            </a:r>
            <a:r>
              <a:rPr lang="zh-CN" altLang="en-US" sz="2400" kern="0" dirty="0">
                <a:latin typeface="楷体_GB2312" pitchFamily="49" charset="-122"/>
                <a:ea typeface="楷体_GB2312" pitchFamily="49" charset="-122"/>
              </a:rPr>
              <a:t>改变测量条件进行测量，以发现系统误差，</a:t>
            </a:r>
            <a:r>
              <a:rPr lang="zh-CN" altLang="en-US" sz="2400" b="1" kern="0" dirty="0">
                <a:solidFill>
                  <a:srgbClr val="C00000"/>
                </a:solidFill>
                <a:latin typeface="楷体_GB2312" pitchFamily="49" charset="-122"/>
                <a:ea typeface="楷体_GB2312" pitchFamily="49" charset="-122"/>
              </a:rPr>
              <a:t>适用于发现定值系统误差</a:t>
            </a:r>
            <a:r>
              <a:rPr lang="zh-CN" altLang="en-US" sz="2400" b="1" kern="0" dirty="0">
                <a:solidFill>
                  <a:srgbClr val="FFFF00"/>
                </a:solidFill>
                <a:latin typeface="楷体_GB2312" pitchFamily="49" charset="-122"/>
                <a:ea typeface="楷体_GB2312" pitchFamily="49" charset="-122"/>
              </a:rPr>
              <a:t>。</a:t>
            </a:r>
            <a:endParaRPr lang="zh-CN" altLang="en-US" sz="2400" b="1" kern="0" dirty="0">
              <a:solidFill>
                <a:srgbClr val="FFFF00"/>
              </a:solidFill>
              <a:latin typeface="楷体_GB2312" pitchFamily="49" charset="-122"/>
              <a:ea typeface="楷体_GB2312" pitchFamily="49" charset="-122"/>
            </a:endParaRPr>
          </a:p>
        </p:txBody>
      </p:sp>
      <p:sp>
        <p:nvSpPr>
          <p:cNvPr id="10" name="Rectangle 4"/>
          <p:cNvSpPr>
            <a:spLocks noChangeArrowheads="1"/>
          </p:cNvSpPr>
          <p:nvPr/>
        </p:nvSpPr>
        <p:spPr bwMode="auto">
          <a:xfrm>
            <a:off x="221878" y="2940843"/>
            <a:ext cx="11614893" cy="1366837"/>
          </a:xfrm>
          <a:prstGeom prst="rect">
            <a:avLst/>
          </a:prstGeom>
          <a:noFill/>
          <a:ln w="9525">
            <a:noFill/>
            <a:miter lim="800000"/>
          </a:ln>
          <a:effectLst/>
        </p:spPr>
        <p:txBody>
          <a:bodyPr/>
          <a:lstStyle/>
          <a:p>
            <a:pPr>
              <a:lnSpc>
                <a:spcPct val="150000"/>
              </a:lnSpc>
              <a:spcBef>
                <a:spcPct val="20000"/>
              </a:spcBef>
              <a:buClr>
                <a:srgbClr val="FF3300"/>
              </a:buClr>
              <a:buSzPct val="70000"/>
              <a:buFont typeface="Wingdings" panose="05000000000000000000" pitchFamily="2" charset="2"/>
              <a:buChar char="Ø"/>
              <a:defRPr/>
            </a:pPr>
            <a:r>
              <a:rPr lang="en-US" altLang="zh-CN" sz="2800" dirty="0">
                <a:effectLst>
                  <a:outerShdw blurRad="38100" dist="38100" dir="2700000" algn="tl">
                    <a:srgbClr val="000000"/>
                  </a:outerShdw>
                </a:effectLst>
              </a:rPr>
              <a:t> </a:t>
            </a:r>
            <a:r>
              <a:rPr lang="zh-CN" altLang="en-US" sz="2800" b="1" dirty="0">
                <a:solidFill>
                  <a:srgbClr val="FF3300"/>
                </a:solidFill>
                <a:latin typeface="楷体_GB2312" pitchFamily="49" charset="-122"/>
                <a:ea typeface="楷体_GB2312" pitchFamily="49" charset="-122"/>
              </a:rPr>
              <a:t>残差观察法</a:t>
            </a:r>
            <a:r>
              <a:rPr lang="zh-CN" altLang="en-US" sz="28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根据残差大小和符号变化规律，由残差数据或残差曲线来判断有无系统误差，</a:t>
            </a:r>
            <a:r>
              <a:rPr lang="zh-CN" altLang="en-US" sz="2400" b="1" dirty="0">
                <a:solidFill>
                  <a:srgbClr val="C00000"/>
                </a:solidFill>
                <a:latin typeface="楷体_GB2312" pitchFamily="49" charset="-122"/>
                <a:ea typeface="楷体_GB2312" pitchFamily="49" charset="-122"/>
              </a:rPr>
              <a:t>适用于发现大小和符号按一定规律变化的变值系统误差</a:t>
            </a:r>
            <a:r>
              <a:rPr lang="zh-CN" altLang="en-US" sz="2400" dirty="0">
                <a:solidFill>
                  <a:srgbClr val="C00000"/>
                </a:solidFill>
                <a:latin typeface="楷体_GB2312" pitchFamily="49" charset="-122"/>
                <a:ea typeface="楷体_GB2312" pitchFamily="49" charset="-122"/>
              </a:rPr>
              <a:t>。</a:t>
            </a:r>
            <a:endParaRPr lang="zh-CN" altLang="en-US" sz="2400" dirty="0">
              <a:solidFill>
                <a:srgbClr val="C00000"/>
              </a:solidFill>
              <a:latin typeface="楷体_GB2312" pitchFamily="49" charset="-122"/>
              <a:ea typeface="楷体_GB2312" pitchFamily="49" charset="-122"/>
            </a:endParaRPr>
          </a:p>
        </p:txBody>
      </p:sp>
      <p:sp>
        <p:nvSpPr>
          <p:cNvPr id="11" name="Rectangle 5"/>
          <p:cNvSpPr>
            <a:spLocks noChangeArrowheads="1"/>
          </p:cNvSpPr>
          <p:nvPr/>
        </p:nvSpPr>
        <p:spPr bwMode="auto">
          <a:xfrm>
            <a:off x="1754189" y="5870649"/>
            <a:ext cx="8785225" cy="1011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50000"/>
              </a:lnSpc>
            </a:pPr>
            <a:r>
              <a:rPr lang="en-US" altLang="zh-CN" sz="2000" dirty="0">
                <a:latin typeface="楷体_GB2312" pitchFamily="49" charset="-122"/>
                <a:ea typeface="楷体_GB2312" pitchFamily="49" charset="-122"/>
              </a:rPr>
              <a:t>(a)</a:t>
            </a:r>
            <a:r>
              <a:rPr lang="zh-CN" altLang="en-US" sz="2000" dirty="0">
                <a:latin typeface="楷体_GB2312" pitchFamily="49" charset="-122"/>
                <a:ea typeface="楷体_GB2312" pitchFamily="49" charset="-122"/>
              </a:rPr>
              <a:t>不存在变值系统误差   </a:t>
            </a:r>
            <a:r>
              <a:rPr lang="en-US" altLang="zh-CN" sz="2000" dirty="0">
                <a:latin typeface="楷体_GB2312" pitchFamily="49" charset="-122"/>
                <a:ea typeface="楷体_GB2312" pitchFamily="49" charset="-122"/>
              </a:rPr>
              <a:t>(b)</a:t>
            </a:r>
            <a:r>
              <a:rPr lang="zh-CN" altLang="en-US" sz="2000" dirty="0">
                <a:latin typeface="楷体_GB2312" pitchFamily="49" charset="-122"/>
                <a:ea typeface="楷体_GB2312" pitchFamily="49" charset="-122"/>
              </a:rPr>
              <a:t>存在线性系统误差   </a:t>
            </a:r>
            <a:r>
              <a:rPr lang="en-US" altLang="zh-CN" sz="2000" dirty="0">
                <a:latin typeface="楷体_GB2312" pitchFamily="49" charset="-122"/>
                <a:ea typeface="楷体_GB2312" pitchFamily="49" charset="-122"/>
              </a:rPr>
              <a:t>(c)</a:t>
            </a:r>
            <a:r>
              <a:rPr lang="zh-CN" altLang="en-US" sz="2000" dirty="0">
                <a:latin typeface="楷体_GB2312" pitchFamily="49" charset="-122"/>
                <a:ea typeface="楷体_GB2312" pitchFamily="49" charset="-122"/>
              </a:rPr>
              <a:t>存在周期性系统误差</a:t>
            </a:r>
            <a:endParaRPr lang="zh-CN" altLang="en-US" sz="2000" dirty="0">
              <a:latin typeface="楷体_GB2312" pitchFamily="49" charset="-122"/>
              <a:ea typeface="楷体_GB2312" pitchFamily="49" charset="-122"/>
            </a:endParaRPr>
          </a:p>
          <a:p>
            <a:pPr algn="ctr" eaLnBrk="1" hangingPunct="1">
              <a:lnSpc>
                <a:spcPct val="150000"/>
              </a:lnSpc>
            </a:pPr>
            <a:r>
              <a:rPr lang="zh-CN" altLang="en-US" sz="2200" dirty="0">
                <a:latin typeface="楷体_GB2312" pitchFamily="49" charset="-122"/>
                <a:ea typeface="楷体_GB2312" pitchFamily="49" charset="-122"/>
              </a:rPr>
              <a:t>图</a:t>
            </a:r>
            <a:r>
              <a:rPr lang="en-US" altLang="zh-CN" sz="2200" dirty="0">
                <a:latin typeface="楷体_GB2312" pitchFamily="49" charset="-122"/>
                <a:ea typeface="楷体_GB2312" pitchFamily="49" charset="-122"/>
              </a:rPr>
              <a:t>2-14  </a:t>
            </a:r>
            <a:r>
              <a:rPr lang="zh-CN" altLang="en-US" sz="2200" dirty="0">
                <a:latin typeface="楷体_GB2312" pitchFamily="49" charset="-122"/>
                <a:ea typeface="楷体_GB2312" pitchFamily="49" charset="-122"/>
              </a:rPr>
              <a:t>变值系统误差的发现</a:t>
            </a:r>
            <a:endParaRPr lang="zh-CN" altLang="en-US" sz="2200" dirty="0"/>
          </a:p>
        </p:txBody>
      </p:sp>
      <p:pic>
        <p:nvPicPr>
          <p:cNvPr id="16" name="Picture 6" descr="tu2-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67668" y="4240351"/>
            <a:ext cx="8856663" cy="177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p:cNvSpPr txBox="1">
            <a:spLocks noChangeArrowheads="1"/>
          </p:cNvSpPr>
          <p:nvPr/>
        </p:nvSpPr>
        <p:spPr bwMode="auto">
          <a:xfrm>
            <a:off x="124609" y="1001408"/>
            <a:ext cx="8362950" cy="8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05000"/>
              </a:lnSpc>
              <a:spcBef>
                <a:spcPct val="0"/>
              </a:spcBef>
              <a:buNone/>
              <a:defRPr/>
            </a:pPr>
            <a:r>
              <a:rPr lang="zh-CN" altLang="en-US" b="1" dirty="0">
                <a:solidFill>
                  <a:schemeClr val="tx2"/>
                </a:solidFill>
                <a:latin typeface="Times New Roman" panose="02020603050405020304" pitchFamily="18" charset="0"/>
                <a:ea typeface="+mj-ea"/>
                <a:cs typeface="+mj-cs"/>
              </a:rPr>
              <a:t>二、系统误差的处理 </a:t>
            </a:r>
            <a:endParaRPr lang="zh-CN" altLang="en-US" b="1" dirty="0">
              <a:solidFill>
                <a:schemeClr val="tx2"/>
              </a:solidFill>
              <a:latin typeface="Times New Roman" panose="02020603050405020304" pitchFamily="18" charset="0"/>
              <a:ea typeface="+mj-ea"/>
              <a:cs typeface="+mj-cs"/>
            </a:endParaRPr>
          </a:p>
        </p:txBody>
      </p:sp>
      <p:sp>
        <p:nvSpPr>
          <p:cNvPr id="12"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 calcmode="lin" valueType="num">
                                      <p:cBhvr additive="base">
                                        <p:cTn id="7" dur="500" fill="hold"/>
                                        <p:tgtEl>
                                          <p:spTgt spid="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218291" y="1073672"/>
            <a:ext cx="8229600" cy="611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gn="just">
              <a:lnSpc>
                <a:spcPct val="80000"/>
              </a:lnSpc>
              <a:buNone/>
              <a:defRPr/>
            </a:pPr>
            <a:r>
              <a:rPr lang="en-US" altLang="zh-CN" sz="2800" b="1" dirty="0">
                <a:solidFill>
                  <a:srgbClr val="7030A0"/>
                </a:solidFill>
              </a:rPr>
              <a:t>2. </a:t>
            </a:r>
            <a:r>
              <a:rPr lang="zh-CN" altLang="en-US" sz="2800" b="1" dirty="0">
                <a:solidFill>
                  <a:srgbClr val="7030A0"/>
                </a:solidFill>
              </a:rPr>
              <a:t>消除系统误差的方法</a:t>
            </a:r>
            <a:endParaRPr lang="zh-CN" altLang="en-US" sz="2800" b="1" dirty="0">
              <a:solidFill>
                <a:srgbClr val="7030A0"/>
              </a:solidFill>
            </a:endParaRPr>
          </a:p>
        </p:txBody>
      </p:sp>
      <p:sp>
        <p:nvSpPr>
          <p:cNvPr id="12" name="Rectangle 12"/>
          <p:cNvSpPr>
            <a:spLocks noChangeArrowheads="1"/>
          </p:cNvSpPr>
          <p:nvPr/>
        </p:nvSpPr>
        <p:spPr bwMode="auto">
          <a:xfrm>
            <a:off x="218291" y="1593056"/>
            <a:ext cx="11032783"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marL="457200" indent="-457200" eaLnBrk="1" hangingPunct="1">
              <a:lnSpc>
                <a:spcPct val="120000"/>
              </a:lnSpc>
              <a:spcBef>
                <a:spcPts val="600"/>
              </a:spcBef>
              <a:buFont typeface="Wingdings" panose="05000000000000000000" pitchFamily="2" charset="2"/>
              <a:buChar char="Ø"/>
            </a:pPr>
            <a:r>
              <a:rPr lang="en-US" altLang="zh-CN" sz="2800" b="1" dirty="0">
                <a:solidFill>
                  <a:srgbClr val="FF3300"/>
                </a:solidFill>
                <a:latin typeface="楷体_GB2312" pitchFamily="49" charset="-122"/>
                <a:ea typeface="楷体_GB2312" pitchFamily="49" charset="-122"/>
              </a:rPr>
              <a:t> </a:t>
            </a:r>
            <a:r>
              <a:rPr lang="zh-CN" altLang="en-US" sz="2800" b="1" dirty="0">
                <a:solidFill>
                  <a:srgbClr val="FF3300"/>
                </a:solidFill>
                <a:latin typeface="楷体_GB2312" pitchFamily="49" charset="-122"/>
                <a:ea typeface="楷体_GB2312" pitchFamily="49" charset="-122"/>
              </a:rPr>
              <a:t>从产生误差根源上消除系统误差  </a:t>
            </a:r>
            <a:r>
              <a:rPr lang="zh-CN" altLang="en-US" sz="2400" dirty="0">
                <a:latin typeface="楷体_GB2312" pitchFamily="49" charset="-122"/>
                <a:ea typeface="楷体_GB2312" pitchFamily="49" charset="-122"/>
              </a:rPr>
              <a:t>要求测量人员对测量过程中可能产生系统误差的各个环节作仔细的分析，并在测量前就将系统误差从产生根源上加以消除。</a:t>
            </a:r>
            <a:endParaRPr lang="en-US" altLang="zh-CN" sz="2400" dirty="0">
              <a:latin typeface="楷体_GB2312" pitchFamily="49" charset="-122"/>
              <a:ea typeface="楷体_GB2312" pitchFamily="49" charset="-122"/>
            </a:endParaRPr>
          </a:p>
          <a:p>
            <a:pPr marL="457200" indent="-457200" eaLnBrk="1" hangingPunct="1">
              <a:lnSpc>
                <a:spcPct val="120000"/>
              </a:lnSpc>
              <a:spcBef>
                <a:spcPts val="600"/>
              </a:spcBef>
              <a:buFont typeface="Wingdings" panose="05000000000000000000" pitchFamily="2" charset="2"/>
              <a:buChar char="Ø"/>
            </a:pPr>
            <a:r>
              <a:rPr lang="zh-CN" altLang="en-US" sz="2800" b="1" dirty="0">
                <a:solidFill>
                  <a:srgbClr val="FF3300"/>
                </a:solidFill>
                <a:latin typeface="楷体_GB2312" pitchFamily="49" charset="-122"/>
                <a:ea typeface="楷体_GB2312" pitchFamily="49" charset="-122"/>
              </a:rPr>
              <a:t>用修正法消除系统误差</a:t>
            </a:r>
            <a:r>
              <a:rPr lang="zh-CN" altLang="en-US" sz="28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预先将计量器具的系统误差检定或计算出来，然后将测得值加上相应的修正值，即可得到不包含系统误差的测量结果。</a:t>
            </a:r>
            <a:endParaRPr lang="en-US" altLang="zh-CN" sz="2400" dirty="0">
              <a:latin typeface="楷体_GB2312" pitchFamily="49" charset="-122"/>
              <a:ea typeface="楷体_GB2312" pitchFamily="49" charset="-122"/>
            </a:endParaRPr>
          </a:p>
          <a:p>
            <a:pPr marL="457200" indent="-457200" eaLnBrk="1" hangingPunct="1">
              <a:lnSpc>
                <a:spcPct val="120000"/>
              </a:lnSpc>
              <a:spcBef>
                <a:spcPts val="600"/>
              </a:spcBef>
              <a:buFont typeface="Wingdings" panose="05000000000000000000" pitchFamily="2" charset="2"/>
              <a:buChar char="Ø"/>
            </a:pPr>
            <a:r>
              <a:rPr lang="zh-CN" altLang="en-US" sz="2800" b="1" dirty="0">
                <a:solidFill>
                  <a:srgbClr val="FF3300"/>
                </a:solidFill>
                <a:latin typeface="楷体_GB2312" pitchFamily="49" charset="-122"/>
                <a:ea typeface="楷体_GB2312" pitchFamily="49" charset="-122"/>
              </a:rPr>
              <a:t>用抵消法消除定值系统误差</a:t>
            </a:r>
            <a:r>
              <a:rPr lang="zh-CN" altLang="en-US" sz="28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在对称位置上分别测量一次，使这两次测量中读数出现的系统误差大小相等，符号相反，取两次平均值作为测量结果，即可消除定值系统误差。</a:t>
            </a:r>
            <a:endParaRPr lang="en-US" altLang="zh-CN" sz="2400" dirty="0">
              <a:latin typeface="楷体_GB2312" pitchFamily="49" charset="-122"/>
              <a:ea typeface="楷体_GB2312" pitchFamily="49" charset="-122"/>
            </a:endParaRPr>
          </a:p>
          <a:p>
            <a:pPr marL="457200" indent="-457200" eaLnBrk="1" hangingPunct="1">
              <a:lnSpc>
                <a:spcPct val="120000"/>
              </a:lnSpc>
              <a:spcBef>
                <a:spcPts val="600"/>
              </a:spcBef>
              <a:buFont typeface="Wingdings" panose="05000000000000000000" pitchFamily="2" charset="2"/>
              <a:buChar char="Ø"/>
            </a:pPr>
            <a:r>
              <a:rPr lang="zh-CN" altLang="en-US" sz="2800" b="1" dirty="0">
                <a:solidFill>
                  <a:srgbClr val="FF3300"/>
                </a:solidFill>
                <a:latin typeface="楷体_GB2312" pitchFamily="49" charset="-122"/>
                <a:ea typeface="楷体_GB2312" pitchFamily="49" charset="-122"/>
              </a:rPr>
              <a:t>用半周期法消除周期性系统误差</a:t>
            </a:r>
            <a:r>
              <a:rPr lang="zh-CN" altLang="en-US" sz="2800" dirty="0">
                <a:latin typeface="楷体_GB2312" pitchFamily="49" charset="-122"/>
                <a:ea typeface="楷体_GB2312" pitchFamily="49" charset="-122"/>
              </a:rPr>
              <a:t>  </a:t>
            </a:r>
            <a:r>
              <a:rPr lang="zh-CN" altLang="en-US" sz="2400" dirty="0">
                <a:latin typeface="楷体_GB2312" pitchFamily="49" charset="-122"/>
                <a:ea typeface="楷体_GB2312" pitchFamily="49" charset="-122"/>
              </a:rPr>
              <a:t>周期性系统误差可每相隔半个周期测量一次，以两次测量的平均值作为一个测得值，即可有效消除周期性系统误差。   </a:t>
            </a:r>
            <a:endParaRPr lang="zh-CN" altLang="en-US" sz="2400" dirty="0">
              <a:latin typeface="楷体_GB2312" pitchFamily="49" charset="-122"/>
              <a:ea typeface="楷体_GB2312" pitchFamily="49" charset="-122"/>
            </a:endParaRPr>
          </a:p>
        </p:txBody>
      </p:sp>
      <p:sp>
        <p:nvSpPr>
          <p:cNvPr id="6"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linds(horizontal)">
                                      <p:cBhvr>
                                        <p:cTn id="22" dur="500"/>
                                        <p:tgtEl>
                                          <p:spTgt spid="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36184" y="928815"/>
            <a:ext cx="8362950" cy="8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indent="0" eaLnBrk="0" fontAlgn="base" hangingPunct="0">
              <a:lnSpc>
                <a:spcPct val="105000"/>
              </a:lnSpc>
              <a:spcBef>
                <a:spcPct val="0"/>
              </a:spcBef>
              <a:spcAft>
                <a:spcPct val="0"/>
              </a:spcAft>
              <a:buNone/>
              <a:defRPr sz="3200" b="1">
                <a:solidFill>
                  <a:schemeClr val="tx2"/>
                </a:solidFill>
                <a:latin typeface="Times New Roman" panose="02020603050405020304" pitchFamily="18" charset="0"/>
                <a:ea typeface="+mj-ea"/>
                <a:cs typeface="+mj-cs"/>
              </a:defRPr>
            </a:lvl1pPr>
            <a:lvl2pPr marL="742950" indent="-285750" eaLnBrk="0" fontAlgn="base" hangingPunct="0">
              <a:spcBef>
                <a:spcPct val="20000"/>
              </a:spcBef>
              <a:spcAft>
                <a:spcPct val="0"/>
              </a:spcAft>
              <a:buChar char="–"/>
              <a:defRPr sz="2800"/>
            </a:lvl2pPr>
            <a:lvl3pPr marL="1143000" indent="-228600" eaLnBrk="0" fontAlgn="base" hangingPunct="0">
              <a:spcBef>
                <a:spcPct val="20000"/>
              </a:spcBef>
              <a:spcAft>
                <a:spcPct val="0"/>
              </a:spcAft>
              <a:buChar char="•"/>
              <a:defRPr sz="2400"/>
            </a:lvl3pPr>
            <a:lvl4pPr marL="1600200" indent="-228600" eaLnBrk="0" fontAlgn="base" hangingPunct="0">
              <a:spcBef>
                <a:spcPct val="20000"/>
              </a:spcBef>
              <a:spcAft>
                <a:spcPct val="0"/>
              </a:spcAft>
              <a:buChar char="–"/>
              <a:defRPr sz="2000"/>
            </a:lvl4pPr>
            <a:lvl5pPr marL="2057400" indent="-228600" eaLnBrk="0" fontAlgn="base" hangingPunct="0">
              <a:spcBef>
                <a:spcPct val="20000"/>
              </a:spcBef>
              <a:spcAft>
                <a:spcPct val="0"/>
              </a:spcAft>
              <a:buChar char="»"/>
              <a:defRPr sz="2000"/>
            </a:lvl5pPr>
            <a:lvl6pPr marL="2514600" indent="-228600" eaLnBrk="0" fontAlgn="base" hangingPunct="0">
              <a:spcBef>
                <a:spcPct val="20000"/>
              </a:spcBef>
              <a:spcAft>
                <a:spcPct val="0"/>
              </a:spcAft>
              <a:buChar char="»"/>
              <a:defRPr sz="2000"/>
            </a:lvl6pPr>
            <a:lvl7pPr marL="2971800" indent="-228600" eaLnBrk="0" fontAlgn="base" hangingPunct="0">
              <a:spcBef>
                <a:spcPct val="20000"/>
              </a:spcBef>
              <a:spcAft>
                <a:spcPct val="0"/>
              </a:spcAft>
              <a:buChar char="»"/>
              <a:defRPr sz="2000"/>
            </a:lvl7pPr>
            <a:lvl8pPr marL="3429000" indent="-228600" eaLnBrk="0" fontAlgn="base" hangingPunct="0">
              <a:spcBef>
                <a:spcPct val="20000"/>
              </a:spcBef>
              <a:spcAft>
                <a:spcPct val="0"/>
              </a:spcAft>
              <a:buChar char="»"/>
              <a:defRPr sz="2000"/>
            </a:lvl8pPr>
            <a:lvl9pPr marL="3886200" indent="-228600" eaLnBrk="0" fontAlgn="base" hangingPunct="0">
              <a:spcBef>
                <a:spcPct val="20000"/>
              </a:spcBef>
              <a:spcAft>
                <a:spcPct val="0"/>
              </a:spcAft>
              <a:buChar char="»"/>
              <a:defRPr sz="2000"/>
            </a:lvl9pPr>
          </a:lstStyle>
          <a:p>
            <a:r>
              <a:rPr lang="zh-CN" altLang="en-US" dirty="0"/>
              <a:t>三、粗大误差的处理 </a:t>
            </a:r>
            <a:endParaRPr lang="zh-CN" altLang="en-US" dirty="0"/>
          </a:p>
        </p:txBody>
      </p:sp>
      <p:sp>
        <p:nvSpPr>
          <p:cNvPr id="8" name="Rectangle 3"/>
          <p:cNvSpPr txBox="1">
            <a:spLocks noChangeArrowheads="1"/>
          </p:cNvSpPr>
          <p:nvPr/>
        </p:nvSpPr>
        <p:spPr bwMode="auto">
          <a:xfrm>
            <a:off x="136184" y="1457325"/>
            <a:ext cx="11762591"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buFont typeface="Wingdings" panose="05000000000000000000" pitchFamily="2" charset="2"/>
              <a:buChar char="ü"/>
              <a:defRPr/>
            </a:pPr>
            <a:r>
              <a:rPr lang="zh-CN" altLang="en-US" sz="2600" kern="0" dirty="0">
                <a:latin typeface="楷体_GB2312" pitchFamily="49" charset="-122"/>
                <a:ea typeface="楷体_GB2312" pitchFamily="49" charset="-122"/>
              </a:rPr>
              <a:t> 粗大误差的数值相当大，在测量中应尽可能避免。如果粗大误差已经产生，则应根据判断粗大误差的准则将其从测量列中剔除，通常用拉依达准则来判断。</a:t>
            </a:r>
            <a:endParaRPr lang="zh-CN" altLang="en-US" sz="2600" kern="0" dirty="0">
              <a:latin typeface="楷体_GB2312" pitchFamily="49" charset="-122"/>
              <a:ea typeface="楷体_GB2312" pitchFamily="49" charset="-122"/>
            </a:endParaRPr>
          </a:p>
          <a:p>
            <a:pPr eaLnBrk="1" hangingPunct="1">
              <a:lnSpc>
                <a:spcPct val="150000"/>
              </a:lnSpc>
              <a:buFont typeface="Wingdings" panose="05000000000000000000" pitchFamily="2" charset="2"/>
              <a:buChar char="ü"/>
              <a:defRPr/>
            </a:pPr>
            <a:r>
              <a:rPr lang="en-US" altLang="zh-CN" sz="2600" kern="0" dirty="0">
                <a:latin typeface="楷体_GB2312" pitchFamily="49" charset="-122"/>
                <a:ea typeface="楷体_GB2312" pitchFamily="49" charset="-122"/>
              </a:rPr>
              <a:t>3      </a:t>
            </a:r>
            <a:r>
              <a:rPr lang="zh-CN" altLang="en-US" sz="2600" kern="0" dirty="0">
                <a:latin typeface="楷体_GB2312" pitchFamily="49" charset="-122"/>
                <a:ea typeface="楷体_GB2312" pitchFamily="49" charset="-122"/>
              </a:rPr>
              <a:t>准则</a:t>
            </a:r>
            <a:r>
              <a:rPr lang="en-US" altLang="zh-CN" sz="2600" kern="0" dirty="0">
                <a:latin typeface="楷体_GB2312" pitchFamily="49" charset="-122"/>
                <a:ea typeface="楷体_GB2312" pitchFamily="49" charset="-122"/>
              </a:rPr>
              <a:t>:</a:t>
            </a:r>
            <a:r>
              <a:rPr lang="zh-CN" altLang="en-US" sz="2600" kern="0" dirty="0">
                <a:latin typeface="楷体_GB2312" pitchFamily="49" charset="-122"/>
                <a:ea typeface="楷体_GB2312" pitchFamily="49" charset="-122"/>
              </a:rPr>
              <a:t>当测量列服从正态分布时，残差落在</a:t>
            </a:r>
            <a:r>
              <a:rPr lang="en-US" altLang="zh-CN" sz="2600" kern="0" dirty="0">
                <a:latin typeface="楷体_GB2312" pitchFamily="49" charset="-122"/>
                <a:ea typeface="楷体_GB2312" pitchFamily="49" charset="-122"/>
              </a:rPr>
              <a:t>±3     </a:t>
            </a:r>
            <a:r>
              <a:rPr lang="zh-CN" altLang="en-US" sz="2600" kern="0" dirty="0">
                <a:latin typeface="楷体_GB2312" pitchFamily="49" charset="-122"/>
                <a:ea typeface="楷体_GB2312" pitchFamily="49" charset="-122"/>
              </a:rPr>
              <a:t>外的概率仅有</a:t>
            </a:r>
            <a:r>
              <a:rPr lang="en-US" altLang="zh-CN" sz="2600" kern="0" dirty="0">
                <a:latin typeface="楷体_GB2312" pitchFamily="49" charset="-122"/>
                <a:ea typeface="楷体_GB2312" pitchFamily="49" charset="-122"/>
              </a:rPr>
              <a:t>0.27%</a:t>
            </a:r>
            <a:r>
              <a:rPr lang="zh-CN" altLang="en-US" sz="2600" kern="0" dirty="0">
                <a:latin typeface="楷体_GB2312" pitchFamily="49" charset="-122"/>
                <a:ea typeface="楷体_GB2312" pitchFamily="49" charset="-122"/>
              </a:rPr>
              <a:t>，即在连续</a:t>
            </a:r>
            <a:r>
              <a:rPr lang="en-US" altLang="zh-CN" sz="2600" kern="0" dirty="0">
                <a:latin typeface="楷体_GB2312" pitchFamily="49" charset="-122"/>
                <a:ea typeface="楷体_GB2312" pitchFamily="49" charset="-122"/>
              </a:rPr>
              <a:t>370</a:t>
            </a:r>
            <a:r>
              <a:rPr lang="zh-CN" altLang="en-US" sz="2600" kern="0" dirty="0">
                <a:latin typeface="楷体_GB2312" pitchFamily="49" charset="-122"/>
                <a:ea typeface="楷体_GB2312" pitchFamily="49" charset="-122"/>
              </a:rPr>
              <a:t>次测量中只有一次测量超出，而实际上连续测量的次数一般不超过</a:t>
            </a:r>
            <a:r>
              <a:rPr lang="en-US" altLang="zh-CN" sz="2600" kern="0" dirty="0">
                <a:latin typeface="楷体_GB2312" pitchFamily="49" charset="-122"/>
                <a:ea typeface="楷体_GB2312" pitchFamily="49" charset="-122"/>
              </a:rPr>
              <a:t>370</a:t>
            </a:r>
            <a:r>
              <a:rPr lang="zh-CN" altLang="en-US" sz="2600" kern="0" dirty="0">
                <a:latin typeface="楷体_GB2312" pitchFamily="49" charset="-122"/>
                <a:ea typeface="楷体_GB2312" pitchFamily="49" charset="-122"/>
              </a:rPr>
              <a:t>次，测量列中就不应该有超出</a:t>
            </a:r>
            <a:r>
              <a:rPr lang="en-US" altLang="zh-CN" sz="2600" kern="0" dirty="0">
                <a:latin typeface="楷体_GB2312" pitchFamily="49" charset="-122"/>
                <a:ea typeface="楷体_GB2312" pitchFamily="49" charset="-122"/>
              </a:rPr>
              <a:t>±3      </a:t>
            </a:r>
            <a:r>
              <a:rPr lang="zh-CN" altLang="en-US" sz="2600" kern="0" dirty="0">
                <a:latin typeface="楷体_GB2312" pitchFamily="49" charset="-122"/>
                <a:ea typeface="楷体_GB2312" pitchFamily="49" charset="-122"/>
              </a:rPr>
              <a:t>的残差。因此，当</a:t>
            </a:r>
            <a:endParaRPr lang="en-US" altLang="zh-CN" sz="2600" kern="0" dirty="0">
              <a:latin typeface="楷体_GB2312" pitchFamily="49" charset="-122"/>
              <a:ea typeface="楷体_GB2312" pitchFamily="49" charset="-122"/>
            </a:endParaRPr>
          </a:p>
          <a:p>
            <a:pPr marL="0" indent="0" algn="r" eaLnBrk="1" hangingPunct="1">
              <a:lnSpc>
                <a:spcPct val="150000"/>
              </a:lnSpc>
              <a:buNone/>
              <a:defRPr/>
            </a:pPr>
            <a:endParaRPr lang="en-US" altLang="zh-CN" sz="2600" kern="0" dirty="0">
              <a:latin typeface="楷体_GB2312" pitchFamily="49" charset="-122"/>
              <a:ea typeface="楷体_GB2312" pitchFamily="49" charset="-122"/>
            </a:endParaRPr>
          </a:p>
          <a:p>
            <a:pPr marL="0" indent="0" eaLnBrk="1" hangingPunct="1">
              <a:lnSpc>
                <a:spcPct val="150000"/>
              </a:lnSpc>
              <a:buNone/>
              <a:defRPr/>
            </a:pPr>
            <a:r>
              <a:rPr lang="zh-CN" altLang="en-US" sz="2600" kern="0" dirty="0">
                <a:latin typeface="楷体_GB2312" pitchFamily="49" charset="-122"/>
                <a:ea typeface="楷体_GB2312" pitchFamily="49" charset="-122"/>
              </a:rPr>
              <a:t>  则认为该残差对应的测得值含有粗大误差，应予以剔除。</a:t>
            </a:r>
            <a:endParaRPr lang="zh-CN" altLang="en-US" sz="2600" kern="0" dirty="0">
              <a:latin typeface="楷体_GB2312" pitchFamily="49" charset="-122"/>
              <a:ea typeface="楷体_GB2312" pitchFamily="49" charset="-122"/>
            </a:endParaRPr>
          </a:p>
          <a:p>
            <a:pPr marL="0" indent="0" eaLnBrk="1" hangingPunct="1">
              <a:lnSpc>
                <a:spcPct val="150000"/>
              </a:lnSpc>
              <a:buNone/>
              <a:defRPr/>
            </a:pPr>
            <a:r>
              <a:rPr lang="zh-CN" altLang="en-US" sz="2600" kern="0" dirty="0">
                <a:latin typeface="楷体_GB2312" pitchFamily="49" charset="-122"/>
                <a:ea typeface="楷体_GB2312" pitchFamily="49" charset="-122"/>
              </a:rPr>
              <a:t>             </a:t>
            </a:r>
            <a:r>
              <a:rPr lang="zh-CN" altLang="en-US" sz="2600" b="1" kern="0" dirty="0">
                <a:solidFill>
                  <a:srgbClr val="FF3300"/>
                </a:solidFill>
                <a:latin typeface="楷体_GB2312" pitchFamily="49" charset="-122"/>
                <a:ea typeface="楷体_GB2312" pitchFamily="49" charset="-122"/>
              </a:rPr>
              <a:t>注</a:t>
            </a:r>
            <a:r>
              <a:rPr lang="zh-CN" altLang="en-US" sz="2600" kern="0" dirty="0">
                <a:solidFill>
                  <a:srgbClr val="FF3300"/>
                </a:solidFill>
                <a:latin typeface="楷体_GB2312" pitchFamily="49" charset="-122"/>
                <a:ea typeface="楷体_GB2312" pitchFamily="49" charset="-122"/>
              </a:rPr>
              <a:t>：</a:t>
            </a:r>
            <a:r>
              <a:rPr lang="zh-CN" altLang="en-US" sz="2600" kern="0" dirty="0">
                <a:latin typeface="楷体_GB2312" pitchFamily="49" charset="-122"/>
                <a:ea typeface="楷体_GB2312" pitchFamily="49" charset="-122"/>
              </a:rPr>
              <a:t>测量次数小于或等于</a:t>
            </a:r>
            <a:r>
              <a:rPr lang="en-US" altLang="zh-CN" sz="2600" kern="0" dirty="0">
                <a:latin typeface="楷体_GB2312" pitchFamily="49" charset="-122"/>
                <a:ea typeface="楷体_GB2312" pitchFamily="49" charset="-122"/>
              </a:rPr>
              <a:t>10</a:t>
            </a:r>
            <a:r>
              <a:rPr lang="zh-CN" altLang="en-US" sz="2600" kern="0" dirty="0">
                <a:latin typeface="楷体_GB2312" pitchFamily="49" charset="-122"/>
                <a:ea typeface="楷体_GB2312" pitchFamily="49" charset="-122"/>
              </a:rPr>
              <a:t>时，不能使用该准则。 </a:t>
            </a:r>
            <a:endParaRPr lang="zh-CN" altLang="en-US" sz="2600" kern="0" dirty="0">
              <a:latin typeface="楷体_GB2312" pitchFamily="49" charset="-122"/>
              <a:ea typeface="楷体_GB2312" pitchFamily="49" charset="-122"/>
            </a:endParaRPr>
          </a:p>
        </p:txBody>
      </p:sp>
      <p:graphicFrame>
        <p:nvGraphicFramePr>
          <p:cNvPr id="12" name="Object 4"/>
          <p:cNvGraphicFramePr>
            <a:graphicFrameLocks noChangeAspect="1"/>
          </p:cNvGraphicFramePr>
          <p:nvPr/>
        </p:nvGraphicFramePr>
        <p:xfrm>
          <a:off x="874671" y="2884553"/>
          <a:ext cx="433387" cy="369888"/>
        </p:xfrm>
        <a:graphic>
          <a:graphicData uri="http://schemas.openxmlformats.org/presentationml/2006/ole"/>
        </a:graphic>
      </p:graphicFrame>
      <p:graphicFrame>
        <p:nvGraphicFramePr>
          <p:cNvPr id="13" name="Object 5"/>
          <p:cNvGraphicFramePr>
            <a:graphicFrameLocks noChangeAspect="1"/>
          </p:cNvGraphicFramePr>
          <p:nvPr/>
        </p:nvGraphicFramePr>
        <p:xfrm>
          <a:off x="6245727" y="4117000"/>
          <a:ext cx="433388" cy="369888"/>
        </p:xfrm>
        <a:graphic>
          <a:graphicData uri="http://schemas.openxmlformats.org/presentationml/2006/ole"/>
        </a:graphic>
      </p:graphicFrame>
      <p:graphicFrame>
        <p:nvGraphicFramePr>
          <p:cNvPr id="14" name="Object 6"/>
          <p:cNvGraphicFramePr>
            <a:graphicFrameLocks noChangeAspect="1"/>
          </p:cNvGraphicFramePr>
          <p:nvPr/>
        </p:nvGraphicFramePr>
        <p:xfrm>
          <a:off x="7845826" y="2884553"/>
          <a:ext cx="433388" cy="369888"/>
        </p:xfrm>
        <a:graphic>
          <a:graphicData uri="http://schemas.openxmlformats.org/presentationml/2006/ole"/>
        </a:graphic>
      </p:graphicFrame>
      <p:graphicFrame>
        <p:nvGraphicFramePr>
          <p:cNvPr id="15" name="Object 7"/>
          <p:cNvGraphicFramePr>
            <a:graphicFrameLocks noChangeAspect="1"/>
          </p:cNvGraphicFramePr>
          <p:nvPr/>
        </p:nvGraphicFramePr>
        <p:xfrm>
          <a:off x="4738668" y="4579705"/>
          <a:ext cx="1602093" cy="767987"/>
        </p:xfrm>
        <a:graphic>
          <a:graphicData uri="http://schemas.openxmlformats.org/presentationml/2006/ole"/>
        </a:graphic>
      </p:graphicFrame>
      <p:sp>
        <p:nvSpPr>
          <p:cNvPr id="9"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5  </a:t>
            </a:r>
            <a:r>
              <a:rPr lang="zh-CN" altLang="en-US" kern="0" dirty="0">
                <a:latin typeface="方正隶书简体" panose="03000509000000000000" pitchFamily="2" charset="-122"/>
                <a:ea typeface="方正隶书简体" panose="03000509000000000000" pitchFamily="2" charset="-122"/>
              </a:rPr>
              <a:t>测量误差的处理 </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36184" y="933329"/>
            <a:ext cx="8362950" cy="817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nSpc>
                <a:spcPct val="105000"/>
              </a:lnSpc>
              <a:spcBef>
                <a:spcPct val="0"/>
              </a:spcBef>
              <a:buNone/>
              <a:defRPr/>
            </a:pPr>
            <a:r>
              <a:rPr lang="zh-CN" altLang="en-US" b="1" dirty="0">
                <a:solidFill>
                  <a:schemeClr val="tx2"/>
                </a:solidFill>
                <a:latin typeface="Times New Roman" panose="02020603050405020304" pitchFamily="18" charset="0"/>
                <a:ea typeface="+mj-ea"/>
                <a:cs typeface="+mj-cs"/>
              </a:rPr>
              <a:t>一、直接测量列的数据处理</a:t>
            </a:r>
            <a:endParaRPr lang="zh-CN" altLang="en-US" b="1" dirty="0">
              <a:solidFill>
                <a:schemeClr val="tx2"/>
              </a:solidFill>
              <a:latin typeface="Times New Roman" panose="02020603050405020304" pitchFamily="18" charset="0"/>
              <a:ea typeface="+mj-ea"/>
              <a:cs typeface="+mj-cs"/>
            </a:endParaRPr>
          </a:p>
        </p:txBody>
      </p:sp>
      <p:sp>
        <p:nvSpPr>
          <p:cNvPr id="9" name="Rectangle 3"/>
          <p:cNvSpPr txBox="1">
            <a:spLocks noChangeArrowheads="1"/>
          </p:cNvSpPr>
          <p:nvPr/>
        </p:nvSpPr>
        <p:spPr bwMode="auto">
          <a:xfrm>
            <a:off x="586209" y="1609577"/>
            <a:ext cx="11319135"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eaLnBrk="1" hangingPunct="1">
              <a:lnSpc>
                <a:spcPct val="150000"/>
              </a:lnSpc>
              <a:buNone/>
              <a:defRPr/>
            </a:pPr>
            <a:r>
              <a:rPr lang="en-US" altLang="zh-CN" sz="2400" kern="0" dirty="0">
                <a:latin typeface="楷体_GB2312" pitchFamily="49" charset="-122"/>
                <a:ea typeface="楷体_GB2312" pitchFamily="49" charset="-122"/>
              </a:rPr>
              <a:t>    </a:t>
            </a:r>
            <a:r>
              <a:rPr lang="zh-CN" altLang="en-US" sz="2400" b="1" kern="0" dirty="0">
                <a:solidFill>
                  <a:srgbClr val="FF3300"/>
                </a:solidFill>
                <a:latin typeface="楷体_GB2312" pitchFamily="49" charset="-122"/>
                <a:ea typeface="楷体_GB2312" pitchFamily="49" charset="-122"/>
              </a:rPr>
              <a:t>等精度测量</a:t>
            </a:r>
            <a:r>
              <a:rPr lang="zh-CN" altLang="en-US" sz="2400" kern="0" dirty="0">
                <a:latin typeface="楷体_GB2312" pitchFamily="49" charset="-122"/>
                <a:ea typeface="楷体_GB2312" pitchFamily="49" charset="-122"/>
              </a:rPr>
              <a:t>是指在测量条件不变的情况下，对某一被测几何量进行的连续多次测量。直接测量列的数据处理步骤：</a:t>
            </a:r>
            <a:endParaRPr lang="zh-CN" altLang="en-US" sz="2400" kern="0" dirty="0">
              <a:latin typeface="楷体_GB2312" pitchFamily="49" charset="-122"/>
              <a:ea typeface="楷体_GB2312" pitchFamily="49" charset="-122"/>
            </a:endParaRPr>
          </a:p>
          <a:p>
            <a:pPr marL="0" indent="0" eaLnBrk="1" hangingPunct="1">
              <a:lnSpc>
                <a:spcPct val="150000"/>
              </a:lnSpc>
              <a:buNone/>
              <a:defRPr/>
            </a:pPr>
            <a:r>
              <a:rPr lang="zh-CN" altLang="en-US" sz="2400" kern="0" dirty="0">
                <a:latin typeface="楷体_GB2312" pitchFamily="49" charset="-122"/>
                <a:ea typeface="楷体_GB2312" pitchFamily="49" charset="-122"/>
              </a:rPr>
              <a:t>（</a:t>
            </a:r>
            <a:r>
              <a:rPr lang="en-US" altLang="zh-CN" sz="2400" kern="0" dirty="0">
                <a:latin typeface="楷体_GB2312" pitchFamily="49" charset="-122"/>
                <a:ea typeface="楷体_GB2312" pitchFamily="49" charset="-122"/>
              </a:rPr>
              <a:t>1</a:t>
            </a:r>
            <a:r>
              <a:rPr lang="zh-CN" altLang="en-US" sz="2400" kern="0" dirty="0">
                <a:latin typeface="楷体_GB2312" pitchFamily="49" charset="-122"/>
                <a:ea typeface="楷体_GB2312" pitchFamily="49" charset="-122"/>
              </a:rPr>
              <a:t>）消除测量列中存在的系统误差；</a:t>
            </a:r>
            <a:endParaRPr lang="zh-CN" altLang="en-US" sz="2400" kern="0" dirty="0">
              <a:latin typeface="楷体_GB2312" pitchFamily="49" charset="-122"/>
              <a:ea typeface="楷体_GB2312" pitchFamily="49" charset="-122"/>
            </a:endParaRPr>
          </a:p>
          <a:p>
            <a:pPr marL="0" indent="0" eaLnBrk="1" hangingPunct="1">
              <a:lnSpc>
                <a:spcPct val="150000"/>
              </a:lnSpc>
              <a:buNone/>
              <a:defRPr/>
            </a:pPr>
            <a:r>
              <a:rPr lang="zh-CN" altLang="en-US" sz="2400" kern="0" dirty="0">
                <a:latin typeface="楷体_GB2312" pitchFamily="49" charset="-122"/>
                <a:ea typeface="楷体_GB2312" pitchFamily="49" charset="-122"/>
              </a:rPr>
              <a:t>（</a:t>
            </a:r>
            <a:r>
              <a:rPr lang="en-US" altLang="zh-CN" sz="2400" kern="0" dirty="0">
                <a:latin typeface="楷体_GB2312" pitchFamily="49" charset="-122"/>
                <a:ea typeface="楷体_GB2312" pitchFamily="49" charset="-122"/>
              </a:rPr>
              <a:t>2</a:t>
            </a:r>
            <a:r>
              <a:rPr lang="zh-CN" altLang="en-US" sz="2400" kern="0" dirty="0">
                <a:latin typeface="楷体_GB2312" pitchFamily="49" charset="-122"/>
                <a:ea typeface="楷体_GB2312" pitchFamily="49" charset="-122"/>
              </a:rPr>
              <a:t>）计算算术平均值、残差和单次测量值的标准偏差；</a:t>
            </a:r>
            <a:endParaRPr lang="zh-CN" altLang="en-US" sz="2400" kern="0" dirty="0">
              <a:latin typeface="楷体_GB2312" pitchFamily="49" charset="-122"/>
              <a:ea typeface="楷体_GB2312" pitchFamily="49" charset="-122"/>
            </a:endParaRPr>
          </a:p>
          <a:p>
            <a:pPr marL="0" indent="0" eaLnBrk="1" hangingPunct="1">
              <a:lnSpc>
                <a:spcPct val="150000"/>
              </a:lnSpc>
              <a:buNone/>
              <a:defRPr/>
            </a:pPr>
            <a:r>
              <a:rPr lang="zh-CN" altLang="en-US" sz="2400" kern="0" dirty="0">
                <a:latin typeface="楷体_GB2312" pitchFamily="49" charset="-122"/>
                <a:ea typeface="楷体_GB2312" pitchFamily="49" charset="-122"/>
              </a:rPr>
              <a:t>（</a:t>
            </a:r>
            <a:r>
              <a:rPr lang="en-US" altLang="zh-CN" sz="2400" kern="0" dirty="0">
                <a:latin typeface="楷体_GB2312" pitchFamily="49" charset="-122"/>
                <a:ea typeface="楷体_GB2312" pitchFamily="49" charset="-122"/>
              </a:rPr>
              <a:t>3</a:t>
            </a:r>
            <a:r>
              <a:rPr lang="zh-CN" altLang="en-US" sz="2400" kern="0" dirty="0">
                <a:latin typeface="楷体_GB2312" pitchFamily="49" charset="-122"/>
                <a:ea typeface="楷体_GB2312" pitchFamily="49" charset="-122"/>
              </a:rPr>
              <a:t>）剔除粗大误差，并重复直到剔除完全；</a:t>
            </a:r>
            <a:endParaRPr lang="zh-CN" altLang="en-US" sz="2400" kern="0" dirty="0">
              <a:latin typeface="楷体_GB2312" pitchFamily="49" charset="-122"/>
              <a:ea typeface="楷体_GB2312" pitchFamily="49" charset="-122"/>
            </a:endParaRPr>
          </a:p>
          <a:p>
            <a:pPr marL="0" indent="0" eaLnBrk="1" hangingPunct="1">
              <a:lnSpc>
                <a:spcPct val="150000"/>
              </a:lnSpc>
              <a:buNone/>
              <a:defRPr/>
            </a:pPr>
            <a:r>
              <a:rPr lang="zh-CN" altLang="en-US" sz="2400" kern="0" dirty="0">
                <a:latin typeface="楷体_GB2312" pitchFamily="49" charset="-122"/>
                <a:ea typeface="楷体_GB2312" pitchFamily="49" charset="-122"/>
              </a:rPr>
              <a:t>（</a:t>
            </a:r>
            <a:r>
              <a:rPr lang="en-US" altLang="zh-CN" sz="2400" kern="0" dirty="0">
                <a:latin typeface="楷体_GB2312" pitchFamily="49" charset="-122"/>
                <a:ea typeface="楷体_GB2312" pitchFamily="49" charset="-122"/>
              </a:rPr>
              <a:t>4</a:t>
            </a:r>
            <a:r>
              <a:rPr lang="zh-CN" altLang="en-US" sz="2400" kern="0" dirty="0">
                <a:latin typeface="楷体_GB2312" pitchFamily="49" charset="-122"/>
                <a:ea typeface="楷体_GB2312" pitchFamily="49" charset="-122"/>
              </a:rPr>
              <a:t>）计算消除系统误差和剔除粗大误差后的测量列的算术平均值、标准偏差和测量极限误差；</a:t>
            </a:r>
            <a:endParaRPr lang="zh-CN" altLang="en-US" sz="2400" kern="0" dirty="0">
              <a:latin typeface="楷体_GB2312" pitchFamily="49" charset="-122"/>
              <a:ea typeface="楷体_GB2312" pitchFamily="49" charset="-122"/>
            </a:endParaRPr>
          </a:p>
          <a:p>
            <a:pPr marL="0" indent="0" eaLnBrk="1" hangingPunct="1">
              <a:lnSpc>
                <a:spcPct val="150000"/>
              </a:lnSpc>
              <a:buNone/>
              <a:defRPr/>
            </a:pPr>
            <a:r>
              <a:rPr lang="zh-CN" altLang="en-US" sz="2400" kern="0" dirty="0">
                <a:latin typeface="楷体_GB2312" pitchFamily="49" charset="-122"/>
                <a:ea typeface="楷体_GB2312" pitchFamily="49" charset="-122"/>
              </a:rPr>
              <a:t>（</a:t>
            </a:r>
            <a:r>
              <a:rPr lang="en-US" altLang="zh-CN" sz="2400" kern="0" dirty="0">
                <a:latin typeface="楷体_GB2312" pitchFamily="49" charset="-122"/>
                <a:ea typeface="楷体_GB2312" pitchFamily="49" charset="-122"/>
              </a:rPr>
              <a:t>5</a:t>
            </a:r>
            <a:r>
              <a:rPr lang="zh-CN" altLang="en-US" sz="2400" kern="0" dirty="0">
                <a:latin typeface="楷体_GB2312" pitchFamily="49" charset="-122"/>
                <a:ea typeface="楷体_GB2312" pitchFamily="49" charset="-122"/>
              </a:rPr>
              <a:t>）最后，在此基础上确定测量结果。  </a:t>
            </a:r>
            <a:endParaRPr lang="zh-CN" altLang="en-US" sz="2400" kern="0" dirty="0">
              <a:latin typeface="楷体_GB2312" pitchFamily="49" charset="-122"/>
              <a:ea typeface="楷体_GB2312" pitchFamily="49" charset="-122"/>
            </a:endParaRPr>
          </a:p>
        </p:txBody>
      </p:sp>
      <p:sp>
        <p:nvSpPr>
          <p:cNvPr id="7"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6"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barn(inHorizontal)">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6"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barn(inHorizontal)">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barn(inHorizontal)">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6"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barn(inHorizontal)">
                                      <p:cBhvr>
                                        <p:cTn id="27" dur="500"/>
                                        <p:tgtEl>
                                          <p:spTgt spid="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6" fill="hold" grpId="0" nodeType="clickEffect">
                                  <p:stCondLst>
                                    <p:cond delay="0"/>
                                  </p:stCondLst>
                                  <p:childTnLst>
                                    <p:set>
                                      <p:cBhvr>
                                        <p:cTn id="31" dur="1" fill="hold">
                                          <p:stCondLst>
                                            <p:cond delay="0"/>
                                          </p:stCondLst>
                                        </p:cTn>
                                        <p:tgtEl>
                                          <p:spTgt spid="9">
                                            <p:txEl>
                                              <p:pRg st="5" end="5"/>
                                            </p:txEl>
                                          </p:spTgt>
                                        </p:tgtEl>
                                        <p:attrNameLst>
                                          <p:attrName>style.visibility</p:attrName>
                                        </p:attrNameLst>
                                      </p:cBhvr>
                                      <p:to>
                                        <p:strVal val="visible"/>
                                      </p:to>
                                    </p:set>
                                    <p:animEffect transition="in" filter="barn(inHorizontal)">
                                      <p:cBhvr>
                                        <p:cTn id="32" dur="500"/>
                                        <p:tgtEl>
                                          <p:spTgt spid="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3" name="Rectangle 3"/>
          <p:cNvSpPr>
            <a:spLocks noGrp="1" noChangeArrowheads="1"/>
          </p:cNvSpPr>
          <p:nvPr>
            <p:ph type="body" idx="1"/>
          </p:nvPr>
        </p:nvSpPr>
        <p:spPr>
          <a:xfrm>
            <a:off x="338650" y="1094581"/>
            <a:ext cx="11212884" cy="1728788"/>
          </a:xfrm>
        </p:spPr>
        <p:txBody>
          <a:bodyPr>
            <a:normAutofit lnSpcReduction="10000"/>
          </a:bodyPr>
          <a:lstStyle/>
          <a:p>
            <a:pPr marL="0" indent="0">
              <a:lnSpc>
                <a:spcPct val="105000"/>
              </a:lnSpc>
              <a:spcBef>
                <a:spcPct val="0"/>
              </a:spcBef>
              <a:buNone/>
              <a:defRPr/>
            </a:pPr>
            <a:r>
              <a:rPr lang="zh-CN" altLang="en-US" sz="3500" b="1" dirty="0">
                <a:solidFill>
                  <a:schemeClr val="tx2"/>
                </a:solidFill>
                <a:latin typeface="Times New Roman" panose="02020603050405020304" pitchFamily="18" charset="0"/>
                <a:ea typeface="+mj-ea"/>
                <a:cs typeface="+mj-cs"/>
              </a:rPr>
              <a:t>二、间接测量列的数据处理</a:t>
            </a:r>
            <a:endParaRPr lang="zh-CN" altLang="en-US" sz="3500" b="1" dirty="0">
              <a:solidFill>
                <a:schemeClr val="tx2"/>
              </a:solidFill>
              <a:latin typeface="Times New Roman" panose="02020603050405020304" pitchFamily="18" charset="0"/>
              <a:ea typeface="+mj-ea"/>
              <a:cs typeface="+mj-cs"/>
            </a:endParaRPr>
          </a:p>
          <a:p>
            <a:pPr marL="0" indent="0">
              <a:lnSpc>
                <a:spcPct val="150000"/>
              </a:lnSpc>
              <a:buNone/>
              <a:defRPr/>
            </a:pPr>
            <a:r>
              <a:rPr lang="zh-CN" altLang="en-US" sz="2600" dirty="0">
                <a:latin typeface="楷体_GB2312" pitchFamily="49" charset="-122"/>
                <a:ea typeface="楷体_GB2312" pitchFamily="49" charset="-122"/>
              </a:rPr>
              <a:t>间接测量的被测几何量是测量所得到的各个实测几何量的函数，而间接测量的测量误差则是各个实测几何量测量误差的函数，故称这种误差为</a:t>
            </a:r>
            <a:r>
              <a:rPr lang="zh-CN" altLang="en-US" sz="2600" b="1" dirty="0">
                <a:solidFill>
                  <a:srgbClr val="FF3300"/>
                </a:solidFill>
                <a:latin typeface="楷体_GB2312" pitchFamily="49" charset="-122"/>
                <a:ea typeface="楷体_GB2312" pitchFamily="49" charset="-122"/>
              </a:rPr>
              <a:t>函数误差</a:t>
            </a:r>
            <a:r>
              <a:rPr lang="zh-CN" altLang="en-US" sz="2600" dirty="0">
                <a:latin typeface="楷体_GB2312" pitchFamily="49" charset="-122"/>
                <a:ea typeface="楷体_GB2312" pitchFamily="49" charset="-122"/>
              </a:rPr>
              <a:t>。 </a:t>
            </a:r>
            <a:endParaRPr lang="zh-CN" altLang="en-US" sz="2600" dirty="0">
              <a:latin typeface="楷体_GB2312" pitchFamily="49" charset="-122"/>
              <a:ea typeface="楷体_GB2312" pitchFamily="49" charset="-122"/>
            </a:endParaRPr>
          </a:p>
        </p:txBody>
      </p:sp>
      <p:sp>
        <p:nvSpPr>
          <p:cNvPr id="122884" name="Rectangle 4"/>
          <p:cNvSpPr>
            <a:spLocks noChangeArrowheads="1"/>
          </p:cNvSpPr>
          <p:nvPr/>
        </p:nvSpPr>
        <p:spPr bwMode="auto">
          <a:xfrm>
            <a:off x="522289" y="2982049"/>
            <a:ext cx="11212884" cy="3525150"/>
          </a:xfrm>
          <a:prstGeom prst="rect">
            <a:avLst/>
          </a:prstGeom>
          <a:noFill/>
          <a:ln w="9525">
            <a:noFill/>
            <a:miter lim="800000"/>
          </a:ln>
          <a:effectLst/>
        </p:spPr>
        <p:txBody>
          <a:bodyPr/>
          <a:lstStyle/>
          <a:p>
            <a:pPr>
              <a:lnSpc>
                <a:spcPct val="150000"/>
              </a:lnSpc>
              <a:buClr>
                <a:schemeClr val="hlink"/>
              </a:buClr>
              <a:buSzPct val="70000"/>
              <a:buFont typeface="Wingdings" panose="05000000000000000000" pitchFamily="2" charset="2"/>
              <a:buNone/>
              <a:defRPr/>
            </a:pPr>
            <a:r>
              <a:rPr lang="en-US" altLang="zh-CN" sz="2800" b="1" dirty="0">
                <a:solidFill>
                  <a:srgbClr val="C00000"/>
                </a:solidFill>
                <a:latin typeface="楷体_GB2312" pitchFamily="49" charset="-122"/>
                <a:ea typeface="楷体_GB2312" pitchFamily="49" charset="-122"/>
              </a:rPr>
              <a:t>1. </a:t>
            </a:r>
            <a:r>
              <a:rPr lang="zh-CN" altLang="en-US" sz="2800" b="1" dirty="0">
                <a:solidFill>
                  <a:srgbClr val="C00000"/>
                </a:solidFill>
                <a:latin typeface="楷体_GB2312" pitchFamily="49" charset="-122"/>
                <a:ea typeface="楷体_GB2312" pitchFamily="49" charset="-122"/>
              </a:rPr>
              <a:t>函数误差的基本计算公式</a:t>
            </a:r>
            <a:endParaRPr lang="zh-CN" altLang="en-US" sz="2800" b="1" dirty="0">
              <a:solidFill>
                <a:srgbClr val="C00000"/>
              </a:solidFill>
              <a:latin typeface="楷体_GB2312" pitchFamily="49" charset="-122"/>
              <a:ea typeface="楷体_GB2312" pitchFamily="49" charset="-122"/>
            </a:endParaRPr>
          </a:p>
          <a:p>
            <a:pPr>
              <a:lnSpc>
                <a:spcPct val="150000"/>
              </a:lnSpc>
              <a:buClr>
                <a:schemeClr val="hlink"/>
              </a:buClr>
              <a:buSzPct val="70000"/>
              <a:buFont typeface="Wingdings" panose="05000000000000000000" pitchFamily="2" charset="2"/>
              <a:buNone/>
              <a:defRPr/>
            </a:pPr>
            <a:r>
              <a:rPr lang="zh-CN" altLang="en-US" sz="2600" dirty="0">
                <a:latin typeface="楷体_GB2312" pitchFamily="49" charset="-122"/>
                <a:ea typeface="楷体_GB2312" pitchFamily="49" charset="-122"/>
              </a:rPr>
              <a:t>间接测量中，被测几何量通常是实测几何量的多元函数，它表示为</a:t>
            </a:r>
            <a:endParaRPr lang="zh-CN" altLang="en-US" sz="2600" dirty="0">
              <a:latin typeface="楷体_GB2312" pitchFamily="49" charset="-122"/>
              <a:ea typeface="楷体_GB2312" pitchFamily="49" charset="-122"/>
            </a:endParaRPr>
          </a:p>
          <a:p>
            <a:pPr algn="r">
              <a:lnSpc>
                <a:spcPct val="150000"/>
              </a:lnSpc>
              <a:buClr>
                <a:schemeClr val="hlink"/>
              </a:buClr>
              <a:buSzPct val="70000"/>
              <a:buFont typeface="Wingdings" panose="05000000000000000000" pitchFamily="2" charset="2"/>
              <a:buNone/>
              <a:defRPr/>
            </a:pPr>
            <a:r>
              <a:rPr lang="en-US" altLang="zh-CN" sz="2600" dirty="0">
                <a:latin typeface="楷体_GB2312" pitchFamily="49" charset="-122"/>
                <a:ea typeface="楷体_GB2312" pitchFamily="49" charset="-122"/>
              </a:rPr>
              <a:t> </a:t>
            </a:r>
            <a:endParaRPr lang="en-US" altLang="zh-CN" sz="2600" dirty="0">
              <a:latin typeface="楷体_GB2312" pitchFamily="49" charset="-122"/>
              <a:ea typeface="楷体_GB2312" pitchFamily="49" charset="-122"/>
            </a:endParaRPr>
          </a:p>
          <a:p>
            <a:pPr>
              <a:lnSpc>
                <a:spcPct val="150000"/>
              </a:lnSpc>
              <a:buClr>
                <a:schemeClr val="hlink"/>
              </a:buClr>
              <a:buSzPct val="70000"/>
              <a:buFont typeface="Wingdings" panose="05000000000000000000" pitchFamily="2" charset="2"/>
              <a:buNone/>
              <a:defRPr/>
            </a:pPr>
            <a:r>
              <a:rPr lang="zh-CN" altLang="en-US" sz="2600" dirty="0">
                <a:latin typeface="楷体_GB2312" pitchFamily="49" charset="-122"/>
                <a:ea typeface="楷体_GB2312" pitchFamily="49" charset="-122"/>
              </a:rPr>
              <a:t>该函数的增量可用函数的全微分来表示，即</a:t>
            </a:r>
            <a:r>
              <a:rPr lang="zh-CN" altLang="en-US" sz="3200" dirty="0">
                <a:effectLst>
                  <a:outerShdw blurRad="38100" dist="38100" dir="2700000" algn="tl">
                    <a:srgbClr val="000000"/>
                  </a:outerShdw>
                </a:effectLst>
              </a:rPr>
              <a:t> </a:t>
            </a:r>
            <a:endParaRPr lang="zh-CN" altLang="en-US" sz="3200" dirty="0">
              <a:effectLst>
                <a:outerShdw blurRad="38100" dist="38100" dir="2700000" algn="tl">
                  <a:srgbClr val="000000"/>
                </a:outerShdw>
              </a:effectLst>
            </a:endParaRPr>
          </a:p>
          <a:p>
            <a:pPr>
              <a:lnSpc>
                <a:spcPct val="150000"/>
              </a:lnSpc>
              <a:buClr>
                <a:schemeClr val="hlink"/>
              </a:buClr>
              <a:buSzPct val="70000"/>
              <a:buFont typeface="Wingdings" panose="05000000000000000000" pitchFamily="2" charset="2"/>
              <a:buNone/>
              <a:defRPr/>
            </a:pPr>
            <a:endParaRPr lang="en-US" altLang="zh-CN" sz="1600" dirty="0">
              <a:latin typeface="楷体_GB2312" pitchFamily="49" charset="-122"/>
              <a:ea typeface="楷体_GB2312" pitchFamily="49" charset="-122"/>
            </a:endParaRPr>
          </a:p>
          <a:p>
            <a:pPr>
              <a:lnSpc>
                <a:spcPct val="150000"/>
              </a:lnSpc>
              <a:buClr>
                <a:schemeClr val="hlink"/>
              </a:buClr>
              <a:buSzPct val="70000"/>
              <a:buFont typeface="Wingdings" panose="05000000000000000000" pitchFamily="2" charset="2"/>
              <a:buNone/>
              <a:defRPr/>
            </a:pPr>
            <a:r>
              <a:rPr lang="en-US" altLang="zh-CN" sz="2600" dirty="0">
                <a:latin typeface="楷体_GB2312" pitchFamily="49" charset="-122"/>
                <a:ea typeface="楷体_GB2312" pitchFamily="49" charset="-122"/>
              </a:rPr>
              <a:t>             </a:t>
            </a:r>
            <a:r>
              <a:rPr lang="zh-CN" altLang="en-US" sz="2600" dirty="0">
                <a:latin typeface="楷体_GB2312" pitchFamily="49" charset="-122"/>
                <a:ea typeface="楷体_GB2312" pitchFamily="49" charset="-122"/>
              </a:rPr>
              <a:t>： 各实测几何量的误差传递函数。</a:t>
            </a:r>
            <a:endParaRPr lang="zh-CN" altLang="en-US" sz="2600" dirty="0">
              <a:latin typeface="楷体_GB2312" pitchFamily="49" charset="-122"/>
              <a:ea typeface="楷体_GB2312" pitchFamily="49" charset="-122"/>
            </a:endParaRPr>
          </a:p>
        </p:txBody>
      </p:sp>
      <p:graphicFrame>
        <p:nvGraphicFramePr>
          <p:cNvPr id="122885" name="Object 5"/>
          <p:cNvGraphicFramePr>
            <a:graphicFrameLocks noChangeAspect="1"/>
          </p:cNvGraphicFramePr>
          <p:nvPr/>
        </p:nvGraphicFramePr>
        <p:xfrm>
          <a:off x="4289849" y="4295016"/>
          <a:ext cx="2827337" cy="522288"/>
        </p:xfrm>
        <a:graphic>
          <a:graphicData uri="http://schemas.openxmlformats.org/presentationml/2006/ole"/>
        </a:graphic>
      </p:graphicFrame>
      <p:graphicFrame>
        <p:nvGraphicFramePr>
          <p:cNvPr id="122886" name="Object 6"/>
          <p:cNvGraphicFramePr>
            <a:graphicFrameLocks noChangeAspect="1"/>
          </p:cNvGraphicFramePr>
          <p:nvPr/>
        </p:nvGraphicFramePr>
        <p:xfrm>
          <a:off x="7285037" y="4964184"/>
          <a:ext cx="2181225" cy="1016000"/>
        </p:xfrm>
        <a:graphic>
          <a:graphicData uri="http://schemas.openxmlformats.org/presentationml/2006/ole"/>
        </a:graphic>
      </p:graphicFrame>
      <p:graphicFrame>
        <p:nvGraphicFramePr>
          <p:cNvPr id="122887" name="Object 7"/>
          <p:cNvGraphicFramePr>
            <a:graphicFrameLocks noChangeAspect="1"/>
          </p:cNvGraphicFramePr>
          <p:nvPr/>
        </p:nvGraphicFramePr>
        <p:xfrm>
          <a:off x="899812" y="6059524"/>
          <a:ext cx="936625" cy="447675"/>
        </p:xfrm>
        <a:graphic>
          <a:graphicData uri="http://schemas.openxmlformats.org/presentationml/2006/ole"/>
        </a:graphic>
      </p:graphicFrame>
      <p:sp>
        <p:nvSpPr>
          <p:cNvPr id="122888" name="AutoShape 8"/>
          <p:cNvSpPr>
            <a:spLocks noChangeArrowheads="1"/>
          </p:cNvSpPr>
          <p:nvPr/>
        </p:nvSpPr>
        <p:spPr bwMode="auto">
          <a:xfrm>
            <a:off x="9683589" y="6027294"/>
            <a:ext cx="2292350" cy="719137"/>
          </a:xfrm>
          <a:prstGeom prst="wedgeRoundRectCallout">
            <a:avLst>
              <a:gd name="adj1" fmla="val -71913"/>
              <a:gd name="adj2" fmla="val -79689"/>
              <a:gd name="adj3" fmla="val 16667"/>
            </a:avLst>
          </a:prstGeom>
          <a:solidFill>
            <a:schemeClr val="accent1"/>
          </a:solidFill>
          <a:ln w="9525">
            <a:solidFill>
              <a:schemeClr val="tx1"/>
            </a:solidFill>
            <a:miter lim="800000"/>
          </a:ln>
        </p:spPr>
        <p:txBody>
          <a:bodyPr anchor="ctr" anchorCtr="1"/>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algn="ctr" eaLnBrk="1" hangingPunct="1"/>
            <a:r>
              <a:rPr lang="zh-CN" altLang="en-US" sz="2400" dirty="0">
                <a:ea typeface="楷体_GB2312" pitchFamily="49" charset="-122"/>
              </a:rPr>
              <a:t>函数误差的基本计算公式</a:t>
            </a:r>
            <a:endParaRPr lang="zh-CN" altLang="en-US" sz="2400" dirty="0">
              <a:ea typeface="楷体_GB2312" pitchFamily="49" charset="-122"/>
            </a:endParaRPr>
          </a:p>
        </p:txBody>
      </p:sp>
      <p:sp>
        <p:nvSpPr>
          <p:cNvPr id="9"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22884">
                                            <p:txEl>
                                              <p:pRg st="0" end="0"/>
                                            </p:txEl>
                                          </p:spTgt>
                                        </p:tgtEl>
                                        <p:attrNameLst>
                                          <p:attrName>style.visibility</p:attrName>
                                        </p:attrNameLst>
                                      </p:cBhvr>
                                      <p:to>
                                        <p:strVal val="visible"/>
                                      </p:to>
                                    </p:set>
                                    <p:anim calcmode="lin" valueType="num">
                                      <p:cBhvr additive="base">
                                        <p:cTn id="11" dur="500" fill="hold"/>
                                        <p:tgtEl>
                                          <p:spTgt spid="122884">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22884">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2884">
                                            <p:txEl>
                                              <p:pRg st="1" end="1"/>
                                            </p:txEl>
                                          </p:spTgt>
                                        </p:tgtEl>
                                        <p:attrNameLst>
                                          <p:attrName>style.visibility</p:attrName>
                                        </p:attrNameLst>
                                      </p:cBhvr>
                                      <p:to>
                                        <p:strVal val="visible"/>
                                      </p:to>
                                    </p:set>
                                    <p:anim calcmode="lin" valueType="num">
                                      <p:cBhvr additive="base">
                                        <p:cTn id="15" dur="500" fill="hold"/>
                                        <p:tgtEl>
                                          <p:spTgt spid="122884">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288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22885"/>
                                        </p:tgtEl>
                                        <p:attrNameLst>
                                          <p:attrName>style.visibility</p:attrName>
                                        </p:attrNameLst>
                                      </p:cBhvr>
                                      <p:to>
                                        <p:strVal val="visible"/>
                                      </p:to>
                                    </p:set>
                                    <p:anim calcmode="lin" valueType="num">
                                      <p:cBhvr additive="base">
                                        <p:cTn id="21" dur="500" fill="hold"/>
                                        <p:tgtEl>
                                          <p:spTgt spid="122885"/>
                                        </p:tgtEl>
                                        <p:attrNameLst>
                                          <p:attrName>ppt_x</p:attrName>
                                        </p:attrNameLst>
                                      </p:cBhvr>
                                      <p:tavLst>
                                        <p:tav tm="0">
                                          <p:val>
                                            <p:strVal val="#ppt_x"/>
                                          </p:val>
                                        </p:tav>
                                        <p:tav tm="100000">
                                          <p:val>
                                            <p:strVal val="#ppt_x"/>
                                          </p:val>
                                        </p:tav>
                                      </p:tavLst>
                                    </p:anim>
                                    <p:anim calcmode="lin" valueType="num">
                                      <p:cBhvr additive="base">
                                        <p:cTn id="22" dur="500" fill="hold"/>
                                        <p:tgtEl>
                                          <p:spTgt spid="12288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2884">
                                            <p:txEl>
                                              <p:pRg st="2" end="2"/>
                                            </p:txEl>
                                          </p:spTgt>
                                        </p:tgtEl>
                                        <p:attrNameLst>
                                          <p:attrName>style.visibility</p:attrName>
                                        </p:attrNameLst>
                                      </p:cBhvr>
                                      <p:to>
                                        <p:strVal val="visible"/>
                                      </p:to>
                                    </p:set>
                                    <p:anim calcmode="lin" valueType="num">
                                      <p:cBhvr additive="base">
                                        <p:cTn id="25" dur="500" fill="hold"/>
                                        <p:tgtEl>
                                          <p:spTgt spid="122884">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2884">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22884">
                                            <p:txEl>
                                              <p:pRg st="3" end="3"/>
                                            </p:txEl>
                                          </p:spTgt>
                                        </p:tgtEl>
                                        <p:attrNameLst>
                                          <p:attrName>style.visibility</p:attrName>
                                        </p:attrNameLst>
                                      </p:cBhvr>
                                      <p:to>
                                        <p:strVal val="visible"/>
                                      </p:to>
                                    </p:set>
                                    <p:anim calcmode="lin" valueType="num">
                                      <p:cBhvr additive="base">
                                        <p:cTn id="29" dur="500" fill="hold"/>
                                        <p:tgtEl>
                                          <p:spTgt spid="122884">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288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122886"/>
                                        </p:tgtEl>
                                        <p:attrNameLst>
                                          <p:attrName>style.visibility</p:attrName>
                                        </p:attrNameLst>
                                      </p:cBhvr>
                                      <p:to>
                                        <p:strVal val="visible"/>
                                      </p:to>
                                    </p:set>
                                    <p:anim calcmode="lin" valueType="num">
                                      <p:cBhvr additive="base">
                                        <p:cTn id="35" dur="500" fill="hold"/>
                                        <p:tgtEl>
                                          <p:spTgt spid="122886"/>
                                        </p:tgtEl>
                                        <p:attrNameLst>
                                          <p:attrName>ppt_x</p:attrName>
                                        </p:attrNameLst>
                                      </p:cBhvr>
                                      <p:tavLst>
                                        <p:tav tm="0">
                                          <p:val>
                                            <p:strVal val="#ppt_x"/>
                                          </p:val>
                                        </p:tav>
                                        <p:tav tm="100000">
                                          <p:val>
                                            <p:strVal val="#ppt_x"/>
                                          </p:val>
                                        </p:tav>
                                      </p:tavLst>
                                    </p:anim>
                                    <p:anim calcmode="lin" valueType="num">
                                      <p:cBhvr additive="base">
                                        <p:cTn id="36" dur="500" fill="hold"/>
                                        <p:tgtEl>
                                          <p:spTgt spid="122886"/>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2884">
                                            <p:txEl>
                                              <p:pRg st="5" end="5"/>
                                            </p:txEl>
                                          </p:spTgt>
                                        </p:tgtEl>
                                        <p:attrNameLst>
                                          <p:attrName>style.visibility</p:attrName>
                                        </p:attrNameLst>
                                      </p:cBhvr>
                                      <p:to>
                                        <p:strVal val="visible"/>
                                      </p:to>
                                    </p:set>
                                    <p:anim calcmode="lin" valueType="num">
                                      <p:cBhvr additive="base">
                                        <p:cTn id="39" dur="500" fill="hold"/>
                                        <p:tgtEl>
                                          <p:spTgt spid="122884">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22884">
                                            <p:txEl>
                                              <p:pRg st="5" end="5"/>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122887"/>
                                        </p:tgtEl>
                                        <p:attrNameLst>
                                          <p:attrName>style.visibility</p:attrName>
                                        </p:attrNameLst>
                                      </p:cBhvr>
                                      <p:to>
                                        <p:strVal val="visible"/>
                                      </p:to>
                                    </p:set>
                                    <p:anim calcmode="lin" valueType="num">
                                      <p:cBhvr additive="base">
                                        <p:cTn id="43" dur="500" fill="hold"/>
                                        <p:tgtEl>
                                          <p:spTgt spid="122887"/>
                                        </p:tgtEl>
                                        <p:attrNameLst>
                                          <p:attrName>ppt_x</p:attrName>
                                        </p:attrNameLst>
                                      </p:cBhvr>
                                      <p:tavLst>
                                        <p:tav tm="0">
                                          <p:val>
                                            <p:strVal val="#ppt_x"/>
                                          </p:val>
                                        </p:tav>
                                        <p:tav tm="100000">
                                          <p:val>
                                            <p:strVal val="#ppt_x"/>
                                          </p:val>
                                        </p:tav>
                                      </p:tavLst>
                                    </p:anim>
                                    <p:anim calcmode="lin" valueType="num">
                                      <p:cBhvr additive="base">
                                        <p:cTn id="44" dur="500" fill="hold"/>
                                        <p:tgtEl>
                                          <p:spTgt spid="12288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2888"/>
                                        </p:tgtEl>
                                        <p:attrNameLst>
                                          <p:attrName>style.visibility</p:attrName>
                                        </p:attrNameLst>
                                      </p:cBhvr>
                                      <p:to>
                                        <p:strVal val="visible"/>
                                      </p:to>
                                    </p:set>
                                    <p:anim calcmode="lin" valueType="num">
                                      <p:cBhvr additive="base">
                                        <p:cTn id="47" dur="500" fill="hold"/>
                                        <p:tgtEl>
                                          <p:spTgt spid="122888"/>
                                        </p:tgtEl>
                                        <p:attrNameLst>
                                          <p:attrName>ppt_x</p:attrName>
                                        </p:attrNameLst>
                                      </p:cBhvr>
                                      <p:tavLst>
                                        <p:tav tm="0">
                                          <p:val>
                                            <p:strVal val="#ppt_x"/>
                                          </p:val>
                                        </p:tav>
                                        <p:tav tm="100000">
                                          <p:val>
                                            <p:strVal val="#ppt_x"/>
                                          </p:val>
                                        </p:tav>
                                      </p:tavLst>
                                    </p:anim>
                                    <p:anim calcmode="lin" valueType="num">
                                      <p:cBhvr additive="base">
                                        <p:cTn id="48" dur="500" fill="hold"/>
                                        <p:tgtEl>
                                          <p:spTgt spid="1228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3" grpId="0" build="p"/>
      <p:bldP spid="122884" grpId="0" build="p"/>
      <p:bldP spid="12288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type="body" idx="1"/>
          </p:nvPr>
        </p:nvSpPr>
        <p:spPr>
          <a:xfrm>
            <a:off x="292418" y="1085057"/>
            <a:ext cx="11442382" cy="4713288"/>
          </a:xfrm>
        </p:spPr>
        <p:txBody>
          <a:bodyPr/>
          <a:lstStyle/>
          <a:p>
            <a:pPr marL="0" indent="0">
              <a:lnSpc>
                <a:spcPct val="150000"/>
              </a:lnSpc>
              <a:spcBef>
                <a:spcPts val="0"/>
              </a:spcBef>
              <a:buNone/>
            </a:pPr>
            <a:r>
              <a:rPr lang="en-US" altLang="zh-CN" sz="2800" b="1" dirty="0">
                <a:solidFill>
                  <a:srgbClr val="C00000"/>
                </a:solidFill>
                <a:latin typeface="楷体_GB2312" pitchFamily="49" charset="-122"/>
                <a:ea typeface="楷体_GB2312" pitchFamily="49" charset="-122"/>
              </a:rPr>
              <a:t>2. </a:t>
            </a:r>
            <a:r>
              <a:rPr lang="zh-CN" altLang="en-US" sz="2800" b="1" dirty="0">
                <a:solidFill>
                  <a:srgbClr val="C00000"/>
                </a:solidFill>
                <a:latin typeface="楷体_GB2312" pitchFamily="49" charset="-122"/>
                <a:ea typeface="楷体_GB2312" pitchFamily="49" charset="-122"/>
              </a:rPr>
              <a:t>函数系统误差的计算</a:t>
            </a:r>
            <a:endParaRPr lang="zh-CN" altLang="en-US" sz="2800" b="1" dirty="0">
              <a:solidFill>
                <a:srgbClr val="C00000"/>
              </a:solidFill>
              <a:latin typeface="楷体_GB2312" pitchFamily="49" charset="-122"/>
              <a:ea typeface="楷体_GB2312" pitchFamily="49" charset="-122"/>
            </a:endParaRPr>
          </a:p>
          <a:p>
            <a:pPr marL="0" indent="0">
              <a:lnSpc>
                <a:spcPct val="150000"/>
              </a:lnSpc>
              <a:spcBef>
                <a:spcPts val="0"/>
              </a:spcBef>
              <a:buNone/>
            </a:pPr>
            <a:r>
              <a:rPr lang="zh-CN" altLang="en-US" sz="2600" dirty="0">
                <a:latin typeface="楷体_GB2312" pitchFamily="49" charset="-122"/>
                <a:ea typeface="楷体_GB2312" pitchFamily="49" charset="-122"/>
              </a:rPr>
              <a:t>若各实测几何量</a:t>
            </a:r>
            <a:r>
              <a:rPr lang="en-US" altLang="zh-CN" sz="2600" i="1" dirty="0">
                <a:latin typeface="Times New Roman" panose="02020603050405020304" pitchFamily="18" charset="0"/>
                <a:ea typeface="楷体_GB2312" pitchFamily="49" charset="-122"/>
              </a:rPr>
              <a:t>x</a:t>
            </a:r>
            <a:r>
              <a:rPr lang="en-US" altLang="zh-CN" sz="2600" i="1" baseline="-10000" dirty="0">
                <a:latin typeface="Times New Roman" panose="02020603050405020304" pitchFamily="18" charset="0"/>
                <a:ea typeface="楷体_GB2312" pitchFamily="49" charset="-122"/>
              </a:rPr>
              <a:t>i </a:t>
            </a:r>
            <a:r>
              <a:rPr lang="zh-CN" altLang="en-US" sz="2600" dirty="0">
                <a:latin typeface="楷体_GB2312" pitchFamily="49" charset="-122"/>
                <a:ea typeface="楷体_GB2312" pitchFamily="49" charset="-122"/>
              </a:rPr>
              <a:t>的测得值中存在系统误差</a:t>
            </a:r>
            <a:r>
              <a:rPr lang="en-US" altLang="zh-CN" sz="2600" dirty="0" err="1"/>
              <a:t>Δ</a:t>
            </a:r>
            <a:r>
              <a:rPr lang="en-US" altLang="zh-CN" sz="2600" i="1" dirty="0" err="1">
                <a:latin typeface="Times New Roman" panose="02020603050405020304" pitchFamily="18" charset="0"/>
                <a:ea typeface="楷体_GB2312" pitchFamily="49" charset="-122"/>
              </a:rPr>
              <a:t>x</a:t>
            </a:r>
            <a:r>
              <a:rPr lang="en-US" altLang="zh-CN" sz="2600" i="1" baseline="-10000" dirty="0" err="1">
                <a:latin typeface="Times New Roman" panose="02020603050405020304" pitchFamily="18" charset="0"/>
                <a:ea typeface="楷体_GB2312" pitchFamily="49" charset="-122"/>
              </a:rPr>
              <a:t>i</a:t>
            </a:r>
            <a:r>
              <a:rPr lang="zh-CN" altLang="en-US" sz="2600" dirty="0">
                <a:latin typeface="楷体_GB2312" pitchFamily="49" charset="-122"/>
                <a:ea typeface="楷体_GB2312" pitchFamily="49" charset="-122"/>
              </a:rPr>
              <a:t>，则被测几何量 </a:t>
            </a:r>
            <a:r>
              <a:rPr lang="en-US" altLang="zh-CN" sz="2600" i="1" dirty="0">
                <a:latin typeface="Times New Roman" panose="02020603050405020304" pitchFamily="18" charset="0"/>
                <a:ea typeface="楷体_GB2312" pitchFamily="49" charset="-122"/>
              </a:rPr>
              <a:t>y </a:t>
            </a:r>
            <a:r>
              <a:rPr lang="zh-CN" altLang="en-US" sz="2600" dirty="0">
                <a:latin typeface="楷体_GB2312" pitchFamily="49" charset="-122"/>
                <a:ea typeface="楷体_GB2312" pitchFamily="49" charset="-122"/>
              </a:rPr>
              <a:t>也存在着系统误差</a:t>
            </a:r>
            <a:r>
              <a:rPr lang="en-US" altLang="zh-CN" sz="2600" dirty="0" err="1"/>
              <a:t>Δ</a:t>
            </a:r>
            <a:r>
              <a:rPr lang="en-US" altLang="zh-CN" sz="2600" i="1" dirty="0" err="1">
                <a:latin typeface="Times New Roman" panose="02020603050405020304" pitchFamily="18" charset="0"/>
                <a:ea typeface="楷体_GB2312" pitchFamily="49" charset="-122"/>
              </a:rPr>
              <a:t>y</a:t>
            </a:r>
            <a:r>
              <a:rPr lang="zh-CN" altLang="en-US" sz="2600" dirty="0">
                <a:latin typeface="楷体_GB2312" pitchFamily="49" charset="-122"/>
                <a:ea typeface="楷体_GB2312" pitchFamily="49" charset="-122"/>
              </a:rPr>
              <a:t>。</a:t>
            </a:r>
            <a:endParaRPr lang="zh-CN" altLang="en-US" sz="2600" dirty="0">
              <a:latin typeface="楷体_GB2312" pitchFamily="49" charset="-122"/>
              <a:ea typeface="楷体_GB2312" pitchFamily="49" charset="-122"/>
            </a:endParaRPr>
          </a:p>
          <a:p>
            <a:pPr marL="0" indent="0">
              <a:lnSpc>
                <a:spcPct val="150000"/>
              </a:lnSpc>
              <a:spcBef>
                <a:spcPts val="0"/>
              </a:spcBef>
              <a:buNone/>
            </a:pPr>
            <a:endParaRPr lang="zh-CN" altLang="en-US" sz="2600" dirty="0">
              <a:latin typeface="楷体_GB2312" pitchFamily="49" charset="-122"/>
              <a:ea typeface="楷体_GB2312" pitchFamily="49" charset="-122"/>
            </a:endParaRPr>
          </a:p>
          <a:p>
            <a:pPr marL="0" indent="0" algn="r">
              <a:lnSpc>
                <a:spcPct val="150000"/>
              </a:lnSpc>
              <a:spcBef>
                <a:spcPts val="0"/>
              </a:spcBef>
              <a:buNone/>
            </a:pPr>
            <a:r>
              <a:rPr lang="en-US" altLang="zh-CN" sz="2600" dirty="0">
                <a:latin typeface="楷体_GB2312" pitchFamily="49" charset="-122"/>
                <a:ea typeface="楷体_GB2312" pitchFamily="49" charset="-122"/>
              </a:rPr>
              <a:t> </a:t>
            </a:r>
            <a:endParaRPr lang="en-US" altLang="zh-CN" sz="2600" dirty="0">
              <a:latin typeface="楷体_GB2312" pitchFamily="49" charset="-122"/>
              <a:ea typeface="楷体_GB2312" pitchFamily="49" charset="-122"/>
            </a:endParaRPr>
          </a:p>
        </p:txBody>
      </p:sp>
      <p:graphicFrame>
        <p:nvGraphicFramePr>
          <p:cNvPr id="124932" name="Object 4"/>
          <p:cNvGraphicFramePr>
            <a:graphicFrameLocks noChangeAspect="1"/>
          </p:cNvGraphicFramePr>
          <p:nvPr/>
        </p:nvGraphicFramePr>
        <p:xfrm>
          <a:off x="3648075" y="2636838"/>
          <a:ext cx="2192338" cy="792162"/>
        </p:xfrm>
        <a:graphic>
          <a:graphicData uri="http://schemas.openxmlformats.org/presentationml/2006/ole"/>
        </a:graphic>
      </p:graphicFrame>
      <p:sp>
        <p:nvSpPr>
          <p:cNvPr id="124933" name="AutoShape 5"/>
          <p:cNvSpPr>
            <a:spLocks noChangeArrowheads="1"/>
          </p:cNvSpPr>
          <p:nvPr/>
        </p:nvSpPr>
        <p:spPr bwMode="auto">
          <a:xfrm>
            <a:off x="7696835" y="2897128"/>
            <a:ext cx="3565525" cy="1008318"/>
          </a:xfrm>
          <a:prstGeom prst="cloudCallout">
            <a:avLst>
              <a:gd name="adj1" fmla="val -38941"/>
              <a:gd name="adj2" fmla="val 23184"/>
            </a:avLst>
          </a:prstGeom>
          <a:solidFill>
            <a:srgbClr val="FFFF99"/>
          </a:solidFill>
          <a:ln w="9525">
            <a:solidFill>
              <a:schemeClr val="tx1"/>
            </a:solidFill>
            <a:round/>
          </a:ln>
        </p:spPr>
        <p:txBody>
          <a:bodyPr anchor="ctr" anchorCtr="1"/>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algn="ctr" eaLnBrk="1" hangingPunct="1"/>
            <a:r>
              <a:rPr lang="zh-CN" altLang="en-US" sz="2200" dirty="0">
                <a:solidFill>
                  <a:srgbClr val="FF0000"/>
                </a:solidFill>
                <a:ea typeface="楷体_GB2312" pitchFamily="49" charset="-122"/>
              </a:rPr>
              <a:t>间接测量中系统误差的计算公式</a:t>
            </a:r>
            <a:endParaRPr lang="zh-CN" altLang="en-US" sz="2200" dirty="0">
              <a:solidFill>
                <a:srgbClr val="FF0000"/>
              </a:solidFill>
              <a:ea typeface="楷体_GB2312" pitchFamily="49" charset="-122"/>
            </a:endParaRPr>
          </a:p>
        </p:txBody>
      </p:sp>
      <p:sp>
        <p:nvSpPr>
          <p:cNvPr id="124935" name="Rectangle 7"/>
          <p:cNvSpPr>
            <a:spLocks noChangeArrowheads="1"/>
          </p:cNvSpPr>
          <p:nvPr/>
        </p:nvSpPr>
        <p:spPr bwMode="auto">
          <a:xfrm>
            <a:off x="292418" y="3797302"/>
            <a:ext cx="11442382" cy="331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Garamond" panose="02020404030301010803" pitchFamily="18" charset="0"/>
                <a:ea typeface="宋体" panose="02010600030101010101" pitchFamily="2" charset="-122"/>
              </a:defRPr>
            </a:lvl1pPr>
            <a:lvl2pPr marL="742950" indent="-285750" eaLnBrk="0" hangingPunct="0">
              <a:defRPr>
                <a:solidFill>
                  <a:schemeClr val="tx1"/>
                </a:solidFill>
                <a:latin typeface="Garamond" panose="02020404030301010803" pitchFamily="18" charset="0"/>
                <a:ea typeface="宋体" panose="02010600030101010101" pitchFamily="2" charset="-122"/>
              </a:defRPr>
            </a:lvl2pPr>
            <a:lvl3pPr marL="1143000" indent="-228600" eaLnBrk="0" hangingPunct="0">
              <a:defRPr>
                <a:solidFill>
                  <a:schemeClr val="tx1"/>
                </a:solidFill>
                <a:latin typeface="Garamond" panose="02020404030301010803" pitchFamily="18" charset="0"/>
                <a:ea typeface="宋体" panose="02010600030101010101" pitchFamily="2" charset="-122"/>
              </a:defRPr>
            </a:lvl3pPr>
            <a:lvl4pPr marL="1600200" indent="-228600" eaLnBrk="0" hangingPunct="0">
              <a:defRPr>
                <a:solidFill>
                  <a:schemeClr val="tx1"/>
                </a:solidFill>
                <a:latin typeface="Garamond" panose="02020404030301010803" pitchFamily="18" charset="0"/>
                <a:ea typeface="宋体" panose="02010600030101010101" pitchFamily="2" charset="-122"/>
              </a:defRPr>
            </a:lvl4pPr>
            <a:lvl5pPr marL="2057400" indent="-228600" eaLnBrk="0" hangingPunct="0">
              <a:defRPr>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Garamond" panose="02020404030301010803" pitchFamily="18" charset="0"/>
                <a:ea typeface="宋体" panose="02010600030101010101" pitchFamily="2" charset="-122"/>
              </a:defRPr>
            </a:lvl9pPr>
          </a:lstStyle>
          <a:p>
            <a:pPr eaLnBrk="1" hangingPunct="1">
              <a:lnSpc>
                <a:spcPct val="150000"/>
              </a:lnSpc>
              <a:buClr>
                <a:schemeClr val="hlink"/>
              </a:buClr>
              <a:buSzPct val="70000"/>
              <a:buFont typeface="Wingdings" panose="05000000000000000000" pitchFamily="2" charset="2"/>
              <a:buNone/>
            </a:pPr>
            <a:r>
              <a:rPr lang="en-US" altLang="zh-CN" sz="2800" b="1" dirty="0">
                <a:solidFill>
                  <a:srgbClr val="C00000"/>
                </a:solidFill>
                <a:latin typeface="楷体_GB2312" pitchFamily="49" charset="-122"/>
                <a:ea typeface="楷体_GB2312" pitchFamily="49" charset="-122"/>
              </a:rPr>
              <a:t>3. </a:t>
            </a:r>
            <a:r>
              <a:rPr lang="zh-CN" altLang="en-US" sz="2800" b="1" dirty="0">
                <a:solidFill>
                  <a:srgbClr val="C00000"/>
                </a:solidFill>
                <a:latin typeface="楷体_GB2312" pitchFamily="49" charset="-122"/>
                <a:ea typeface="楷体_GB2312" pitchFamily="49" charset="-122"/>
              </a:rPr>
              <a:t>函数随机误差的计算</a:t>
            </a:r>
            <a:endParaRPr lang="zh-CN" altLang="en-US" sz="2800" b="1" dirty="0">
              <a:solidFill>
                <a:srgbClr val="C00000"/>
              </a:solidFill>
              <a:latin typeface="楷体_GB2312" pitchFamily="49" charset="-122"/>
              <a:ea typeface="楷体_GB2312" pitchFamily="49" charset="-122"/>
            </a:endParaRPr>
          </a:p>
          <a:p>
            <a:pPr eaLnBrk="1" hangingPunct="1">
              <a:lnSpc>
                <a:spcPct val="150000"/>
              </a:lnSpc>
              <a:buClr>
                <a:schemeClr val="hlink"/>
              </a:buClr>
              <a:buSzPct val="70000"/>
              <a:buFont typeface="Wingdings" panose="05000000000000000000" pitchFamily="2" charset="2"/>
              <a:buNone/>
            </a:pPr>
            <a:r>
              <a:rPr lang="zh-CN" altLang="en-US" sz="2600" dirty="0">
                <a:latin typeface="楷体_GB2312" pitchFamily="49" charset="-122"/>
                <a:ea typeface="楷体_GB2312" pitchFamily="49" charset="-122"/>
              </a:rPr>
              <a:t>函数的标准偏差与各个实测几何量的标准偏差的关系为</a:t>
            </a:r>
            <a:endParaRPr lang="zh-CN" altLang="en-US" sz="2600" dirty="0">
              <a:latin typeface="楷体_GB2312" pitchFamily="49" charset="-122"/>
              <a:ea typeface="楷体_GB2312" pitchFamily="49" charset="-122"/>
            </a:endParaRPr>
          </a:p>
          <a:p>
            <a:pPr algn="r" eaLnBrk="1" hangingPunct="1">
              <a:lnSpc>
                <a:spcPct val="150000"/>
              </a:lnSpc>
              <a:buClr>
                <a:schemeClr val="hlink"/>
              </a:buClr>
              <a:buSzPct val="70000"/>
              <a:buFont typeface="Wingdings" panose="05000000000000000000" pitchFamily="2" charset="2"/>
              <a:buNone/>
            </a:pPr>
            <a:endParaRPr lang="en-US" altLang="zh-CN" sz="2600" dirty="0">
              <a:latin typeface="楷体_GB2312" pitchFamily="49" charset="-122"/>
              <a:ea typeface="楷体_GB2312" pitchFamily="49" charset="-122"/>
            </a:endParaRPr>
          </a:p>
          <a:p>
            <a:pPr algn="r" eaLnBrk="1" hangingPunct="1">
              <a:lnSpc>
                <a:spcPct val="150000"/>
              </a:lnSpc>
              <a:buClr>
                <a:schemeClr val="hlink"/>
              </a:buClr>
              <a:buSzPct val="70000"/>
              <a:buFont typeface="Wingdings" panose="05000000000000000000" pitchFamily="2" charset="2"/>
              <a:buNone/>
            </a:pPr>
            <a:endParaRPr lang="en-US" altLang="zh-CN" sz="1000" dirty="0">
              <a:latin typeface="楷体_GB2312" pitchFamily="49" charset="-122"/>
              <a:ea typeface="楷体_GB2312" pitchFamily="49" charset="-122"/>
            </a:endParaRPr>
          </a:p>
          <a:p>
            <a:pPr eaLnBrk="1" hangingPunct="1">
              <a:lnSpc>
                <a:spcPct val="150000"/>
              </a:lnSpc>
              <a:buClr>
                <a:schemeClr val="hlink"/>
              </a:buClr>
              <a:buSzPct val="70000"/>
              <a:buFont typeface="Wingdings" panose="05000000000000000000" pitchFamily="2" charset="2"/>
              <a:buNone/>
            </a:pPr>
            <a:r>
              <a:rPr lang="zh-CN" altLang="en-US" sz="2600" dirty="0">
                <a:latin typeface="楷体_GB2312" pitchFamily="49" charset="-122"/>
                <a:ea typeface="楷体_GB2312" pitchFamily="49" charset="-122"/>
              </a:rPr>
              <a:t>函数的测量极限误差的计算公式： </a:t>
            </a:r>
            <a:endParaRPr lang="zh-CN" altLang="en-US" sz="2600" dirty="0">
              <a:latin typeface="楷体_GB2312" pitchFamily="49" charset="-122"/>
              <a:ea typeface="楷体_GB2312" pitchFamily="49" charset="-122"/>
            </a:endParaRPr>
          </a:p>
          <a:p>
            <a:pPr algn="r" eaLnBrk="1" hangingPunct="1">
              <a:lnSpc>
                <a:spcPct val="150000"/>
              </a:lnSpc>
              <a:buClr>
                <a:schemeClr val="hlink"/>
              </a:buClr>
              <a:buSzPct val="70000"/>
              <a:buFont typeface="Wingdings" panose="05000000000000000000" pitchFamily="2" charset="2"/>
              <a:buNone/>
            </a:pPr>
            <a:r>
              <a:rPr lang="en-US" altLang="zh-CN" sz="2600" dirty="0">
                <a:latin typeface="楷体_GB2312" pitchFamily="49" charset="-122"/>
                <a:ea typeface="楷体_GB2312" pitchFamily="49" charset="-122"/>
              </a:rPr>
              <a:t> </a:t>
            </a:r>
            <a:endParaRPr lang="en-US" altLang="zh-CN" sz="2600" dirty="0">
              <a:latin typeface="楷体_GB2312" pitchFamily="49" charset="-122"/>
              <a:ea typeface="楷体_GB2312" pitchFamily="49" charset="-122"/>
            </a:endParaRPr>
          </a:p>
        </p:txBody>
      </p:sp>
      <p:graphicFrame>
        <p:nvGraphicFramePr>
          <p:cNvPr id="124936" name="Object 8"/>
          <p:cNvGraphicFramePr>
            <a:graphicFrameLocks noChangeAspect="1"/>
          </p:cNvGraphicFramePr>
          <p:nvPr/>
        </p:nvGraphicFramePr>
        <p:xfrm>
          <a:off x="8588693" y="4327720"/>
          <a:ext cx="2627947" cy="878330"/>
        </p:xfrm>
        <a:graphic>
          <a:graphicData uri="http://schemas.openxmlformats.org/presentationml/2006/ole"/>
        </a:graphic>
      </p:graphicFrame>
      <p:graphicFrame>
        <p:nvGraphicFramePr>
          <p:cNvPr id="124937" name="Object 9"/>
          <p:cNvGraphicFramePr>
            <a:graphicFrameLocks noChangeAspect="1"/>
          </p:cNvGraphicFramePr>
          <p:nvPr/>
        </p:nvGraphicFramePr>
        <p:xfrm>
          <a:off x="5272406" y="5708653"/>
          <a:ext cx="3371850" cy="979487"/>
        </p:xfrm>
        <a:graphic>
          <a:graphicData uri="http://schemas.openxmlformats.org/presentationml/2006/ole"/>
        </a:graphic>
      </p:graphicFrame>
      <p:sp>
        <p:nvSpPr>
          <p:cNvPr id="9"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4931">
                                            <p:txEl>
                                              <p:pRg st="1" end="1"/>
                                            </p:txEl>
                                          </p:spTgt>
                                        </p:tgtEl>
                                        <p:attrNameLst>
                                          <p:attrName>style.visibility</p:attrName>
                                        </p:attrNameLst>
                                      </p:cBhvr>
                                      <p:to>
                                        <p:strVal val="visible"/>
                                      </p:to>
                                    </p:set>
                                  </p:childTnLst>
                                </p:cTn>
                              </p:par>
                              <p:par>
                                <p:cTn id="9" presetID="2" presetClass="entr" presetSubtype="4" fill="hold" nodeType="withEffect">
                                  <p:stCondLst>
                                    <p:cond delay="0"/>
                                  </p:stCondLst>
                                  <p:childTnLst>
                                    <p:set>
                                      <p:cBhvr>
                                        <p:cTn id="10" dur="1" fill="hold">
                                          <p:stCondLst>
                                            <p:cond delay="0"/>
                                          </p:stCondLst>
                                        </p:cTn>
                                        <p:tgtEl>
                                          <p:spTgt spid="124932"/>
                                        </p:tgtEl>
                                        <p:attrNameLst>
                                          <p:attrName>style.visibility</p:attrName>
                                        </p:attrNameLst>
                                      </p:cBhvr>
                                      <p:to>
                                        <p:strVal val="visible"/>
                                      </p:to>
                                    </p:set>
                                    <p:anim calcmode="lin" valueType="num">
                                      <p:cBhvr additive="base">
                                        <p:cTn id="11" dur="500" fill="hold"/>
                                        <p:tgtEl>
                                          <p:spTgt spid="124932"/>
                                        </p:tgtEl>
                                        <p:attrNameLst>
                                          <p:attrName>ppt_x</p:attrName>
                                        </p:attrNameLst>
                                      </p:cBhvr>
                                      <p:tavLst>
                                        <p:tav tm="0">
                                          <p:val>
                                            <p:strVal val="#ppt_x"/>
                                          </p:val>
                                        </p:tav>
                                        <p:tav tm="100000">
                                          <p:val>
                                            <p:strVal val="#ppt_x"/>
                                          </p:val>
                                        </p:tav>
                                      </p:tavLst>
                                    </p:anim>
                                    <p:anim calcmode="lin" valueType="num">
                                      <p:cBhvr additive="base">
                                        <p:cTn id="12" dur="500" fill="hold"/>
                                        <p:tgtEl>
                                          <p:spTgt spid="12493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24931">
                                            <p:txEl>
                                              <p:pRg st="3" end="3"/>
                                            </p:txEl>
                                          </p:spTgt>
                                        </p:tgtEl>
                                        <p:attrNameLst>
                                          <p:attrName>style.visibility</p:attrName>
                                        </p:attrNameLst>
                                      </p:cBhvr>
                                      <p:to>
                                        <p:strVal val="visible"/>
                                      </p:to>
                                    </p:set>
                                    <p:anim calcmode="lin" valueType="num">
                                      <p:cBhvr additive="base">
                                        <p:cTn id="15" dur="500" fill="hold"/>
                                        <p:tgtEl>
                                          <p:spTgt spid="124931">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249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4933"/>
                                        </p:tgtEl>
                                        <p:attrNameLst>
                                          <p:attrName>style.visibility</p:attrName>
                                        </p:attrNameLst>
                                      </p:cBhvr>
                                      <p:to>
                                        <p:strVal val="visible"/>
                                      </p:to>
                                    </p:set>
                                    <p:anim calcmode="lin" valueType="num">
                                      <p:cBhvr additive="base">
                                        <p:cTn id="21" dur="500" fill="hold"/>
                                        <p:tgtEl>
                                          <p:spTgt spid="124933"/>
                                        </p:tgtEl>
                                        <p:attrNameLst>
                                          <p:attrName>ppt_x</p:attrName>
                                        </p:attrNameLst>
                                      </p:cBhvr>
                                      <p:tavLst>
                                        <p:tav tm="0">
                                          <p:val>
                                            <p:strVal val="#ppt_x"/>
                                          </p:val>
                                        </p:tav>
                                        <p:tav tm="100000">
                                          <p:val>
                                            <p:strVal val="#ppt_x"/>
                                          </p:val>
                                        </p:tav>
                                      </p:tavLst>
                                    </p:anim>
                                    <p:anim calcmode="lin" valueType="num">
                                      <p:cBhvr additive="base">
                                        <p:cTn id="22" dur="500" fill="hold"/>
                                        <p:tgtEl>
                                          <p:spTgt spid="12493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4935">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4935">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124936"/>
                                        </p:tgtEl>
                                        <p:attrNameLst>
                                          <p:attrName>style.visibility</p:attrName>
                                        </p:attrNameLst>
                                      </p:cBhvr>
                                      <p:to>
                                        <p:strVal val="visible"/>
                                      </p:to>
                                    </p:set>
                                    <p:animEffect transition="in" filter="checkerboard(across)">
                                      <p:cBhvr>
                                        <p:cTn id="33" dur="500"/>
                                        <p:tgtEl>
                                          <p:spTgt spid="124936"/>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4935">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24937"/>
                                        </p:tgtEl>
                                        <p:attrNameLst>
                                          <p:attrName>style.visibility</p:attrName>
                                        </p:attrNameLst>
                                      </p:cBhvr>
                                      <p:to>
                                        <p:strVal val="visible"/>
                                      </p:to>
                                    </p:set>
                                    <p:animEffect transition="in" filter="checkerboard(across)">
                                      <p:cBhvr>
                                        <p:cTn id="42" dur="500"/>
                                        <p:tgtEl>
                                          <p:spTgt spid="1249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931" grpId="0" build="p"/>
      <p:bldP spid="124933" grpId="0" animBg="1"/>
      <p:bldP spid="124935" grpId="0" uiExpand="1"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9" name="Rectangle 3"/>
          <p:cNvSpPr>
            <a:spLocks noGrp="1" noChangeArrowheads="1"/>
          </p:cNvSpPr>
          <p:nvPr>
            <p:ph type="body" idx="1"/>
          </p:nvPr>
        </p:nvSpPr>
        <p:spPr>
          <a:xfrm>
            <a:off x="358774" y="1059499"/>
            <a:ext cx="11406506" cy="5798501"/>
          </a:xfrm>
        </p:spPr>
        <p:txBody>
          <a:bodyPr>
            <a:normAutofit lnSpcReduction="10000"/>
          </a:bodyPr>
          <a:lstStyle/>
          <a:p>
            <a:pPr marL="0" indent="0">
              <a:lnSpc>
                <a:spcPct val="160000"/>
              </a:lnSpc>
              <a:spcBef>
                <a:spcPts val="1200"/>
              </a:spcBef>
              <a:spcAft>
                <a:spcPts val="600"/>
              </a:spcAft>
              <a:buNone/>
            </a:pPr>
            <a:r>
              <a:rPr lang="en-US" altLang="zh-CN" sz="2800" b="1" dirty="0">
                <a:solidFill>
                  <a:srgbClr val="C00000"/>
                </a:solidFill>
                <a:latin typeface="楷体_GB2312" pitchFamily="49" charset="-122"/>
                <a:ea typeface="楷体_GB2312" pitchFamily="49" charset="-122"/>
              </a:rPr>
              <a:t>4. </a:t>
            </a:r>
            <a:r>
              <a:rPr lang="zh-CN" altLang="en-US" sz="2800" b="1" dirty="0">
                <a:solidFill>
                  <a:srgbClr val="C00000"/>
                </a:solidFill>
                <a:latin typeface="楷体_GB2312" pitchFamily="49" charset="-122"/>
                <a:ea typeface="楷体_GB2312" pitchFamily="49" charset="-122"/>
              </a:rPr>
              <a:t>间接测量列的数据处理步骤</a:t>
            </a:r>
            <a:endParaRPr lang="zh-CN" altLang="en-US" sz="2800" b="1" dirty="0">
              <a:solidFill>
                <a:srgbClr val="C00000"/>
              </a:solidFill>
              <a:latin typeface="楷体_GB2312" pitchFamily="49" charset="-122"/>
              <a:ea typeface="楷体_GB2312" pitchFamily="49" charset="-122"/>
            </a:endParaRPr>
          </a:p>
          <a:p>
            <a:pPr marL="0" indent="0">
              <a:lnSpc>
                <a:spcPct val="160000"/>
              </a:lnSpc>
              <a:spcBef>
                <a:spcPts val="1200"/>
              </a:spcBef>
              <a:spcAft>
                <a:spcPts val="600"/>
              </a:spcAft>
              <a:buClr>
                <a:srgbClr val="FF3300"/>
              </a:buClr>
              <a:buFont typeface="Wingdings" panose="05000000000000000000" pitchFamily="2" charset="2"/>
              <a:buChar char="Ø"/>
            </a:pPr>
            <a:r>
              <a:rPr lang="zh-CN" altLang="en-US" sz="2600" dirty="0">
                <a:latin typeface="楷体_GB2312" pitchFamily="49" charset="-122"/>
                <a:ea typeface="楷体_GB2312" pitchFamily="49" charset="-122"/>
              </a:rPr>
              <a:t> 确定被测几何量与各个拟实测几何量的函数关系及其表达式；</a:t>
            </a:r>
            <a:endParaRPr lang="en-US" altLang="zh-CN" sz="2600" dirty="0">
              <a:latin typeface="楷体_GB2312" pitchFamily="49" charset="-122"/>
              <a:ea typeface="楷体_GB2312" pitchFamily="49" charset="-122"/>
            </a:endParaRPr>
          </a:p>
          <a:p>
            <a:pPr marL="0" indent="0">
              <a:lnSpc>
                <a:spcPct val="160000"/>
              </a:lnSpc>
              <a:spcBef>
                <a:spcPts val="1200"/>
              </a:spcBef>
              <a:spcAft>
                <a:spcPts val="600"/>
              </a:spcAft>
              <a:buClr>
                <a:srgbClr val="FF3300"/>
              </a:buClr>
              <a:buFont typeface="Wingdings" panose="05000000000000000000" pitchFamily="2" charset="2"/>
              <a:buChar char="Ø"/>
            </a:pPr>
            <a:endParaRPr lang="zh-CN" altLang="en-US" sz="2600" dirty="0">
              <a:latin typeface="楷体_GB2312" pitchFamily="49" charset="-122"/>
              <a:ea typeface="楷体_GB2312" pitchFamily="49" charset="-122"/>
            </a:endParaRPr>
          </a:p>
          <a:p>
            <a:pPr marL="0" indent="0">
              <a:lnSpc>
                <a:spcPct val="160000"/>
              </a:lnSpc>
              <a:spcBef>
                <a:spcPts val="1200"/>
              </a:spcBef>
              <a:spcAft>
                <a:spcPts val="600"/>
              </a:spcAft>
              <a:buClr>
                <a:srgbClr val="FF3300"/>
              </a:buClr>
              <a:buFont typeface="Wingdings" panose="05000000000000000000" pitchFamily="2" charset="2"/>
              <a:buChar char="Ø"/>
            </a:pPr>
            <a:r>
              <a:rPr lang="zh-CN" altLang="en-US" sz="2600" dirty="0">
                <a:latin typeface="楷体_GB2312" pitchFamily="49" charset="-122"/>
                <a:ea typeface="楷体_GB2312" pitchFamily="49" charset="-122"/>
              </a:rPr>
              <a:t> 然后把各个实测几何量的测得值代入该表达式，求出被测几何量量值；</a:t>
            </a:r>
            <a:endParaRPr lang="zh-CN" altLang="en-US" sz="2600" dirty="0">
              <a:latin typeface="楷体_GB2312" pitchFamily="49" charset="-122"/>
              <a:ea typeface="楷体_GB2312" pitchFamily="49" charset="-122"/>
            </a:endParaRPr>
          </a:p>
          <a:p>
            <a:pPr marL="0" indent="0">
              <a:lnSpc>
                <a:spcPct val="160000"/>
              </a:lnSpc>
              <a:spcBef>
                <a:spcPts val="1200"/>
              </a:spcBef>
              <a:spcAft>
                <a:spcPts val="600"/>
              </a:spcAft>
              <a:buClr>
                <a:srgbClr val="FF3300"/>
              </a:buClr>
              <a:buFont typeface="Wingdings" panose="05000000000000000000" pitchFamily="2" charset="2"/>
              <a:buChar char="Ø"/>
            </a:pPr>
            <a:r>
              <a:rPr lang="zh-CN" altLang="en-US" sz="2600" dirty="0">
                <a:latin typeface="楷体_GB2312" pitchFamily="49" charset="-122"/>
                <a:ea typeface="楷体_GB2312" pitchFamily="49" charset="-122"/>
              </a:rPr>
              <a:t>分别计算被测几何量的系统误差 </a:t>
            </a:r>
            <a:r>
              <a:rPr lang="en-US" altLang="zh-CN" sz="2600" dirty="0" err="1"/>
              <a:t>Δ</a:t>
            </a:r>
            <a:r>
              <a:rPr lang="en-US" altLang="zh-CN" sz="2600" i="1" dirty="0" err="1">
                <a:latin typeface="Times New Roman" panose="02020603050405020304" pitchFamily="18" charset="0"/>
                <a:ea typeface="楷体_GB2312" pitchFamily="49" charset="-122"/>
              </a:rPr>
              <a:t>y</a:t>
            </a:r>
            <a:r>
              <a:rPr lang="en-US" altLang="zh-CN" sz="2600" i="1" dirty="0">
                <a:latin typeface="Times New Roman" panose="02020603050405020304" pitchFamily="18" charset="0"/>
                <a:ea typeface="楷体_GB2312" pitchFamily="49" charset="-122"/>
              </a:rPr>
              <a:t> </a:t>
            </a:r>
            <a:r>
              <a:rPr lang="zh-CN" altLang="en-US" sz="2600" dirty="0">
                <a:latin typeface="楷体_GB2312" pitchFamily="49" charset="-122"/>
                <a:ea typeface="楷体_GB2312" pitchFamily="49" charset="-122"/>
              </a:rPr>
              <a:t>和测量极限误差 </a:t>
            </a:r>
            <a:r>
              <a:rPr lang="en-US" altLang="zh-CN" sz="2600" i="1" dirty="0" err="1">
                <a:latin typeface="楷体_GB2312" pitchFamily="49" charset="-122"/>
                <a:ea typeface="楷体_GB2312" pitchFamily="49" charset="-122"/>
              </a:rPr>
              <a:t>δ</a:t>
            </a:r>
            <a:r>
              <a:rPr lang="en-US" altLang="zh-CN" sz="2600" baseline="-10000" dirty="0" err="1">
                <a:latin typeface="Times New Roman" panose="02020603050405020304" pitchFamily="18" charset="0"/>
                <a:ea typeface="楷体_GB2312" pitchFamily="49" charset="-122"/>
              </a:rPr>
              <a:t>lim</a:t>
            </a:r>
            <a:r>
              <a:rPr lang="en-US" altLang="zh-CN" sz="2600" baseline="-10000" dirty="0">
                <a:latin typeface="楷体_GB2312" pitchFamily="49" charset="-122"/>
                <a:ea typeface="楷体_GB2312" pitchFamily="49" charset="-122"/>
              </a:rPr>
              <a:t>(</a:t>
            </a:r>
            <a:r>
              <a:rPr lang="en-US" altLang="zh-CN" sz="2600" i="1" baseline="-10000" dirty="0">
                <a:latin typeface="Times New Roman" panose="02020603050405020304" pitchFamily="18" charset="0"/>
                <a:ea typeface="楷体_GB2312" pitchFamily="49" charset="-122"/>
              </a:rPr>
              <a:t>y</a:t>
            </a:r>
            <a:r>
              <a:rPr lang="en-US" altLang="zh-CN" sz="2600" baseline="-10000" dirty="0">
                <a:latin typeface="楷体_GB2312" pitchFamily="49" charset="-122"/>
                <a:ea typeface="楷体_GB2312" pitchFamily="49" charset="-122"/>
              </a:rPr>
              <a:t>)</a:t>
            </a:r>
            <a:r>
              <a:rPr lang="zh-CN" altLang="en-US" sz="2600" dirty="0">
                <a:latin typeface="楷体_GB2312" pitchFamily="49" charset="-122"/>
                <a:ea typeface="楷体_GB2312" pitchFamily="49" charset="-122"/>
              </a:rPr>
              <a:t>；</a:t>
            </a:r>
            <a:endParaRPr lang="zh-CN" altLang="en-US" sz="2600" dirty="0">
              <a:latin typeface="楷体_GB2312" pitchFamily="49" charset="-122"/>
              <a:ea typeface="楷体_GB2312" pitchFamily="49" charset="-122"/>
            </a:endParaRPr>
          </a:p>
          <a:p>
            <a:pPr marL="0" indent="0">
              <a:lnSpc>
                <a:spcPct val="160000"/>
              </a:lnSpc>
              <a:spcBef>
                <a:spcPts val="1200"/>
              </a:spcBef>
              <a:spcAft>
                <a:spcPts val="600"/>
              </a:spcAft>
              <a:buClr>
                <a:srgbClr val="FF3300"/>
              </a:buClr>
              <a:buFont typeface="Wingdings" panose="05000000000000000000" pitchFamily="2" charset="2"/>
              <a:buChar char="Ø"/>
            </a:pPr>
            <a:r>
              <a:rPr lang="zh-CN" altLang="en-US" sz="2600" dirty="0">
                <a:latin typeface="楷体_GB2312" pitchFamily="49" charset="-122"/>
                <a:ea typeface="楷体_GB2312" pitchFamily="49" charset="-122"/>
              </a:rPr>
              <a:t> 在此基础上确定测量结果：</a:t>
            </a:r>
            <a:endParaRPr lang="zh-CN" altLang="en-US" sz="2600" dirty="0">
              <a:latin typeface="楷体_GB2312" pitchFamily="49" charset="-122"/>
              <a:ea typeface="楷体_GB2312" pitchFamily="49" charset="-122"/>
            </a:endParaRPr>
          </a:p>
          <a:p>
            <a:pPr marL="0" indent="0" algn="r">
              <a:lnSpc>
                <a:spcPct val="160000"/>
              </a:lnSpc>
              <a:spcBef>
                <a:spcPts val="1200"/>
              </a:spcBef>
              <a:spcAft>
                <a:spcPts val="600"/>
              </a:spcAft>
              <a:buClr>
                <a:srgbClr val="FF3300"/>
              </a:buClr>
              <a:buNone/>
            </a:pPr>
            <a:r>
              <a:rPr lang="en-US" altLang="zh-CN" sz="2600" dirty="0">
                <a:latin typeface="楷体_GB2312" pitchFamily="49" charset="-122"/>
                <a:ea typeface="楷体_GB2312" pitchFamily="49" charset="-122"/>
              </a:rPr>
              <a:t> </a:t>
            </a:r>
            <a:endParaRPr lang="en-US" altLang="zh-CN" sz="2600" dirty="0">
              <a:latin typeface="楷体_GB2312" pitchFamily="49" charset="-122"/>
              <a:ea typeface="楷体_GB2312" pitchFamily="49" charset="-122"/>
            </a:endParaRPr>
          </a:p>
        </p:txBody>
      </p:sp>
      <p:graphicFrame>
        <p:nvGraphicFramePr>
          <p:cNvPr id="126980" name="Object 4"/>
          <p:cNvGraphicFramePr>
            <a:graphicFrameLocks noChangeAspect="1"/>
          </p:cNvGraphicFramePr>
          <p:nvPr/>
        </p:nvGraphicFramePr>
        <p:xfrm>
          <a:off x="3904152" y="5917716"/>
          <a:ext cx="4948852" cy="718035"/>
        </p:xfrm>
        <a:graphic>
          <a:graphicData uri="http://schemas.openxmlformats.org/presentationml/2006/ole"/>
        </a:graphic>
      </p:graphicFrame>
      <p:graphicFrame>
        <p:nvGraphicFramePr>
          <p:cNvPr id="5" name="Object 5"/>
          <p:cNvGraphicFramePr>
            <a:graphicFrameLocks noChangeAspect="1"/>
          </p:cNvGraphicFramePr>
          <p:nvPr/>
        </p:nvGraphicFramePr>
        <p:xfrm>
          <a:off x="3671590" y="2710964"/>
          <a:ext cx="3886987" cy="718035"/>
        </p:xfrm>
        <a:graphic>
          <a:graphicData uri="http://schemas.openxmlformats.org/presentationml/2006/ole"/>
        </a:graphic>
      </p:graphicFrame>
      <p:sp>
        <p:nvSpPr>
          <p:cNvPr id="7"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97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6979">
                                            <p:txEl>
                                              <p:pRg st="3" end="3"/>
                                            </p:txEl>
                                          </p:spTgt>
                                        </p:tgtEl>
                                        <p:attrNameLst>
                                          <p:attrName>style.visibility</p:attrName>
                                        </p:attrNameLst>
                                      </p:cBhvr>
                                      <p:to>
                                        <p:strVal val="visible"/>
                                      </p:to>
                                    </p:set>
                                  </p:childTnLst>
                                </p:cTn>
                              </p:par>
                              <p:par>
                                <p:cTn id="9" presetID="4" presetClass="entr" presetSubtype="16" fill="hold" grpId="0" nodeType="withEffect">
                                  <p:stCondLst>
                                    <p:cond delay="0"/>
                                  </p:stCondLst>
                                  <p:childTnLst>
                                    <p:set>
                                      <p:cBhvr>
                                        <p:cTn id="10" dur="1" fill="hold">
                                          <p:stCondLst>
                                            <p:cond delay="0"/>
                                          </p:stCondLst>
                                        </p:cTn>
                                        <p:tgtEl>
                                          <p:spTgt spid="126979">
                                            <p:txEl>
                                              <p:pRg st="4" end="4"/>
                                            </p:txEl>
                                          </p:spTgt>
                                        </p:tgtEl>
                                        <p:attrNameLst>
                                          <p:attrName>style.visibility</p:attrName>
                                        </p:attrNameLst>
                                      </p:cBhvr>
                                      <p:to>
                                        <p:strVal val="visible"/>
                                      </p:to>
                                    </p:set>
                                    <p:animEffect transition="in" filter="box(in)">
                                      <p:cBhvr>
                                        <p:cTn id="11" dur="500"/>
                                        <p:tgtEl>
                                          <p:spTgt spid="126979">
                                            <p:txEl>
                                              <p:pRg st="4" end="4"/>
                                            </p:txEl>
                                          </p:spTgt>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126979">
                                            <p:txEl>
                                              <p:pRg st="5" end="5"/>
                                            </p:txEl>
                                          </p:spTgt>
                                        </p:tgtEl>
                                        <p:attrNameLst>
                                          <p:attrName>style.visibility</p:attrName>
                                        </p:attrNameLst>
                                      </p:cBhvr>
                                      <p:to>
                                        <p:strVal val="visible"/>
                                      </p:to>
                                    </p:set>
                                    <p:animEffect transition="in" filter="box(in)">
                                      <p:cBhvr>
                                        <p:cTn id="14" dur="500"/>
                                        <p:tgtEl>
                                          <p:spTgt spid="126979">
                                            <p:txEl>
                                              <p:pRg st="5" end="5"/>
                                            </p:txEl>
                                          </p:spTgt>
                                        </p:tgtEl>
                                      </p:cBhvr>
                                    </p:animEffect>
                                  </p:childTnLst>
                                </p:cTn>
                              </p:par>
                              <p:par>
                                <p:cTn id="15" presetID="4" presetClass="entr" presetSubtype="16" fill="hold" nodeType="withEffect">
                                  <p:stCondLst>
                                    <p:cond delay="0"/>
                                  </p:stCondLst>
                                  <p:childTnLst>
                                    <p:set>
                                      <p:cBhvr>
                                        <p:cTn id="16" dur="1" fill="hold">
                                          <p:stCondLst>
                                            <p:cond delay="0"/>
                                          </p:stCondLst>
                                        </p:cTn>
                                        <p:tgtEl>
                                          <p:spTgt spid="126980"/>
                                        </p:tgtEl>
                                        <p:attrNameLst>
                                          <p:attrName>style.visibility</p:attrName>
                                        </p:attrNameLst>
                                      </p:cBhvr>
                                      <p:to>
                                        <p:strVal val="visible"/>
                                      </p:to>
                                    </p:set>
                                    <p:animEffect transition="in" filter="box(in)">
                                      <p:cBhvr>
                                        <p:cTn id="17" dur="500"/>
                                        <p:tgtEl>
                                          <p:spTgt spid="126980"/>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126979">
                                            <p:txEl>
                                              <p:pRg st="6" end="6"/>
                                            </p:txEl>
                                          </p:spTgt>
                                        </p:tgtEl>
                                        <p:attrNameLst>
                                          <p:attrName>style.visibility</p:attrName>
                                        </p:attrNameLst>
                                      </p:cBhvr>
                                      <p:to>
                                        <p:strVal val="visible"/>
                                      </p:to>
                                    </p:set>
                                    <p:animEffect transition="in" filter="box(in)">
                                      <p:cBhvr>
                                        <p:cTn id="20" dur="500"/>
                                        <p:tgtEl>
                                          <p:spTgt spid="126979">
                                            <p:txEl>
                                              <p:pRg st="6" end="6"/>
                                            </p:txEl>
                                          </p:spTgt>
                                        </p:tgtEl>
                                      </p:cBhvr>
                                    </p:animEffect>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9"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p:nvPr>
        </p:nvSpPr>
        <p:spPr>
          <a:xfrm>
            <a:off x="259080" y="914400"/>
            <a:ext cx="7315200" cy="914400"/>
          </a:xfrm>
        </p:spPr>
        <p:txBody>
          <a:bodyPr>
            <a:normAutofit fontScale="90000"/>
          </a:bodyPr>
          <a:lstStyle/>
          <a:p>
            <a:pPr algn="l"/>
            <a:br>
              <a:rPr lang="zh-CN" altLang="en-US" sz="4800" dirty="0">
                <a:latin typeface="隶书" panose="02010509060101010101" pitchFamily="49" charset="-122"/>
                <a:ea typeface="隶书" panose="02010509060101010101" pitchFamily="49" charset="-122"/>
              </a:rPr>
            </a:br>
            <a:r>
              <a:rPr lang="zh-CN" altLang="en-US" sz="5400" dirty="0">
                <a:ea typeface="隶书" panose="02010509060101010101" pitchFamily="49" charset="-122"/>
              </a:rPr>
              <a:t>综合例题</a:t>
            </a:r>
            <a:r>
              <a:rPr lang="en-US" altLang="zh-CN" sz="5400" dirty="0">
                <a:ea typeface="隶书" panose="02010509060101010101" pitchFamily="49" charset="-122"/>
              </a:rPr>
              <a:t>1</a:t>
            </a:r>
            <a:endParaRPr lang="zh-CN" altLang="en-US" sz="5400" dirty="0">
              <a:ea typeface="隶书" panose="02010509060101010101" pitchFamily="49" charset="-122"/>
            </a:endParaRPr>
          </a:p>
        </p:txBody>
      </p:sp>
      <p:sp>
        <p:nvSpPr>
          <p:cNvPr id="111619" name="Rectangle 3"/>
          <p:cNvSpPr>
            <a:spLocks noGrp="1" noChangeArrowheads="1"/>
          </p:cNvSpPr>
          <p:nvPr>
            <p:ph type="body" idx="1"/>
          </p:nvPr>
        </p:nvSpPr>
        <p:spPr>
          <a:xfrm>
            <a:off x="152400" y="1828800"/>
            <a:ext cx="8244840" cy="4525963"/>
          </a:xfrm>
        </p:spPr>
        <p:txBody>
          <a:bodyPr/>
          <a:lstStyle/>
          <a:p>
            <a:pPr>
              <a:buFont typeface="Wingdings" panose="05000000000000000000" pitchFamily="2" charset="2"/>
              <a:buNone/>
            </a:pPr>
            <a:endParaRPr lang="zh-CN" altLang="en-US" sz="4000" dirty="0">
              <a:ea typeface="隶书" panose="02010509060101010101" pitchFamily="49" charset="-122"/>
            </a:endParaRPr>
          </a:p>
          <a:p>
            <a:r>
              <a:rPr lang="zh-CN" altLang="en-US" sz="4000" dirty="0">
                <a:ea typeface="隶书" panose="02010509060101010101" pitchFamily="49" charset="-122"/>
              </a:rPr>
              <a:t> 对某一轴径</a:t>
            </a:r>
            <a:r>
              <a:rPr lang="en-US" altLang="zh-CN" sz="4000" dirty="0">
                <a:ea typeface="隶书" panose="02010509060101010101" pitchFamily="49" charset="-122"/>
              </a:rPr>
              <a:t>d</a:t>
            </a:r>
            <a:r>
              <a:rPr lang="zh-CN" altLang="en-US" sz="4000" dirty="0">
                <a:ea typeface="隶书" panose="02010509060101010101" pitchFamily="49" charset="-122"/>
              </a:rPr>
              <a:t>等精度测量15次，按测量顺序将各测得值依次列于表中</a:t>
            </a:r>
            <a:endParaRPr lang="zh-CN" altLang="en-US" sz="4000" dirty="0">
              <a:ea typeface="隶书" panose="02010509060101010101" pitchFamily="49" charset="-122"/>
            </a:endParaRPr>
          </a:p>
        </p:txBody>
      </p:sp>
      <p:graphicFrame>
        <p:nvGraphicFramePr>
          <p:cNvPr id="4" name="Group 34"/>
          <p:cNvGraphicFramePr/>
          <p:nvPr/>
        </p:nvGraphicFramePr>
        <p:xfrm>
          <a:off x="8614116" y="868680"/>
          <a:ext cx="3318803" cy="5989319"/>
        </p:xfrm>
        <a:graphic>
          <a:graphicData uri="http://schemas.openxmlformats.org/drawingml/2006/table">
            <a:tbl>
              <a:tblPr/>
              <a:tblGrid>
                <a:gridCol w="1735745"/>
                <a:gridCol w="1583058"/>
              </a:tblGrid>
              <a:tr h="401346">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测量序列</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测得值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58797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3</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4</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13</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14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15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3074"/>
          <p:cNvSpPr>
            <a:spLocks noGrp="1" noChangeArrowheads="1"/>
          </p:cNvSpPr>
          <p:nvPr>
            <p:ph type="body" sz="half" idx="1"/>
          </p:nvPr>
        </p:nvSpPr>
        <p:spPr>
          <a:xfrm>
            <a:off x="272270" y="839469"/>
            <a:ext cx="11675890" cy="5688012"/>
          </a:xfrm>
        </p:spPr>
        <p:txBody>
          <a:bodyPr/>
          <a:lstStyle/>
          <a:p>
            <a:pPr marL="0" indent="0">
              <a:buNone/>
            </a:pPr>
            <a:r>
              <a:rPr lang="zh-CN" altLang="en-US" sz="3600" dirty="0">
                <a:solidFill>
                  <a:srgbClr val="FF0000"/>
                </a:solidFill>
                <a:ea typeface="隶书" panose="02010509060101010101" pitchFamily="49" charset="-122"/>
              </a:rPr>
              <a:t>解：</a:t>
            </a:r>
            <a:endParaRPr lang="zh-CN" altLang="en-US" sz="3600" dirty="0">
              <a:solidFill>
                <a:srgbClr val="FF0000"/>
              </a:solidFill>
              <a:ea typeface="隶书" panose="02010509060101010101" pitchFamily="49" charset="-122"/>
            </a:endParaRPr>
          </a:p>
          <a:p>
            <a:pPr marL="0" indent="0">
              <a:lnSpc>
                <a:spcPct val="150000"/>
              </a:lnSpc>
              <a:buNone/>
            </a:pPr>
            <a:r>
              <a:rPr lang="zh-CN" altLang="en-US" sz="3600" dirty="0">
                <a:ea typeface="隶书" panose="02010509060101010101" pitchFamily="49" charset="-122"/>
              </a:rPr>
              <a:t>（1）判断定值系统误差</a:t>
            </a:r>
            <a:endParaRPr lang="zh-CN" altLang="en-US" sz="3600" dirty="0">
              <a:ea typeface="隶书" panose="02010509060101010101" pitchFamily="49" charset="-122"/>
            </a:endParaRPr>
          </a:p>
          <a:p>
            <a:pPr marL="0" indent="0">
              <a:lnSpc>
                <a:spcPct val="150000"/>
              </a:lnSpc>
              <a:buNone/>
            </a:pPr>
            <a:r>
              <a:rPr lang="zh-CN" altLang="en-US" sz="3600" dirty="0">
                <a:ea typeface="隶书" panose="02010509060101010101" pitchFamily="49" charset="-122"/>
              </a:rPr>
              <a:t>经判断，测量列中不存在定值系统误差。</a:t>
            </a:r>
            <a:endParaRPr lang="zh-CN" altLang="en-US" sz="3600" dirty="0">
              <a:ea typeface="隶书" panose="02010509060101010101" pitchFamily="49" charset="-122"/>
            </a:endParaRPr>
          </a:p>
          <a:p>
            <a:pPr marL="0" indent="0">
              <a:lnSpc>
                <a:spcPct val="150000"/>
              </a:lnSpc>
              <a:buNone/>
            </a:pPr>
            <a:r>
              <a:rPr lang="zh-CN" altLang="en-US" sz="3600" dirty="0">
                <a:ea typeface="隶书" panose="02010509060101010101" pitchFamily="49" charset="-122"/>
              </a:rPr>
              <a:t> （2）求出算术平均值</a:t>
            </a:r>
            <a:endParaRPr lang="zh-CN" altLang="en-US" sz="3600" dirty="0">
              <a:ea typeface="隶书" panose="02010509060101010101" pitchFamily="49" charset="-122"/>
            </a:endParaRPr>
          </a:p>
          <a:p>
            <a:pPr marL="0" indent="0">
              <a:buNone/>
            </a:pPr>
            <a:r>
              <a:rPr lang="zh-CN" altLang="en-US" sz="3600" dirty="0">
                <a:ea typeface="隶书" panose="02010509060101010101" pitchFamily="49" charset="-122"/>
              </a:rPr>
              <a:t> </a:t>
            </a:r>
            <a:endParaRPr lang="zh-CN" altLang="en-US" sz="3600" dirty="0">
              <a:ea typeface="隶书" panose="02010509060101010101" pitchFamily="49" charset="-122"/>
            </a:endParaRPr>
          </a:p>
          <a:p>
            <a:pPr marL="0" indent="0">
              <a:buNone/>
            </a:pPr>
            <a:r>
              <a:rPr lang="zh-CN" altLang="en-US" sz="3600" dirty="0">
                <a:ea typeface="隶书" panose="02010509060101010101" pitchFamily="49" charset="-122"/>
              </a:rPr>
              <a:t>             =               =24.957</a:t>
            </a:r>
            <a:endParaRPr lang="zh-CN" altLang="en-US" sz="3600" dirty="0">
              <a:ea typeface="隶书" panose="02010509060101010101" pitchFamily="49" charset="-122"/>
            </a:endParaRPr>
          </a:p>
        </p:txBody>
      </p:sp>
      <p:graphicFrame>
        <p:nvGraphicFramePr>
          <p:cNvPr id="113667" name="Object 3075"/>
          <p:cNvGraphicFramePr>
            <a:graphicFrameLocks noGrp="1" noChangeAspect="1"/>
          </p:cNvGraphicFramePr>
          <p:nvPr>
            <p:ph sz="quarter" idx="2"/>
          </p:nvPr>
        </p:nvGraphicFramePr>
        <p:xfrm>
          <a:off x="1254150" y="4581842"/>
          <a:ext cx="666090" cy="1200019"/>
        </p:xfrm>
        <a:graphic>
          <a:graphicData uri="http://schemas.openxmlformats.org/presentationml/2006/ole"/>
        </a:graphic>
      </p:graphicFrame>
      <p:graphicFrame>
        <p:nvGraphicFramePr>
          <p:cNvPr id="113668" name="Object 3076"/>
          <p:cNvGraphicFramePr>
            <a:graphicFrameLocks noGrp="1" noChangeAspect="1"/>
          </p:cNvGraphicFramePr>
          <p:nvPr>
            <p:ph sz="quarter" idx="3"/>
          </p:nvPr>
        </p:nvGraphicFramePr>
        <p:xfrm>
          <a:off x="3078040" y="4419132"/>
          <a:ext cx="991040" cy="1624378"/>
        </p:xfrm>
        <a:graphic>
          <a:graphicData uri="http://schemas.openxmlformats.org/presentationml/2006/ole"/>
        </a:graphic>
      </p:graphicFrame>
      <p:graphicFrame>
        <p:nvGraphicFramePr>
          <p:cNvPr id="6" name="Group 34"/>
          <p:cNvGraphicFramePr/>
          <p:nvPr/>
        </p:nvGraphicFramePr>
        <p:xfrm>
          <a:off x="8614116" y="868680"/>
          <a:ext cx="3318803" cy="5989319"/>
        </p:xfrm>
        <a:graphic>
          <a:graphicData uri="http://schemas.openxmlformats.org/drawingml/2006/table">
            <a:tbl>
              <a:tblPr/>
              <a:tblGrid>
                <a:gridCol w="1735745"/>
                <a:gridCol w="1583058"/>
              </a:tblGrid>
              <a:tr h="401346">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测量序列</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测得值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587973">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3</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4</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13</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14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15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7"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p:cNvSpPr>
            <a:spLocks noGrp="1" noChangeArrowheads="1"/>
          </p:cNvSpPr>
          <p:nvPr>
            <p:ph type="body" idx="1"/>
          </p:nvPr>
        </p:nvSpPr>
        <p:spPr>
          <a:xfrm>
            <a:off x="211135" y="1123949"/>
            <a:ext cx="11632522" cy="5396593"/>
          </a:xfrm>
        </p:spPr>
        <p:txBody>
          <a:bodyPr>
            <a:normAutofit fontScale="62500" lnSpcReduction="20000"/>
          </a:bodyPr>
          <a:lstStyle/>
          <a:p>
            <a:pPr algn="just">
              <a:lnSpc>
                <a:spcPct val="170000"/>
              </a:lnSpc>
              <a:buFont typeface="Wingdings" panose="05000000000000000000" pitchFamily="2" charset="2"/>
              <a:buChar char="ü"/>
            </a:pPr>
            <a:r>
              <a:rPr lang="zh-CN" altLang="en-US" b="1" u="sng" dirty="0">
                <a:solidFill>
                  <a:srgbClr val="C00000"/>
                </a:solidFill>
                <a:latin typeface="Times New Roman" panose="02020603050405020304" pitchFamily="18" charset="0"/>
              </a:rPr>
              <a:t>测量（</a:t>
            </a:r>
            <a:r>
              <a:rPr lang="en-US" altLang="zh-CN" b="1" u="sng" dirty="0">
                <a:solidFill>
                  <a:srgbClr val="C00000"/>
                </a:solidFill>
                <a:latin typeface="Times New Roman" panose="02020603050405020304" pitchFamily="18" charset="0"/>
              </a:rPr>
              <a:t>measurement</a:t>
            </a:r>
            <a:r>
              <a:rPr lang="zh-CN" altLang="en-US" b="1" u="sng" dirty="0">
                <a:solidFill>
                  <a:srgbClr val="C00000"/>
                </a:solidFill>
                <a:latin typeface="Times New Roman" panose="02020603050405020304" pitchFamily="18" charset="0"/>
              </a:rPr>
              <a:t>）</a:t>
            </a:r>
            <a:r>
              <a:rPr lang="en-US" altLang="zh-CN" sz="4200" dirty="0">
                <a:latin typeface="Times New Roman" panose="02020603050405020304" pitchFamily="18" charset="0"/>
              </a:rPr>
              <a:t>——</a:t>
            </a:r>
            <a:r>
              <a:rPr lang="zh-CN" altLang="en-US" sz="4200" dirty="0">
                <a:latin typeface="Times New Roman" panose="02020603050405020304" pitchFamily="18" charset="0"/>
              </a:rPr>
              <a:t>以确定量值为目的的一组操作；</a:t>
            </a:r>
            <a:endParaRPr lang="en-US" altLang="zh-CN" sz="4200" dirty="0">
              <a:latin typeface="Times New Roman" panose="02020603050405020304" pitchFamily="18" charset="0"/>
            </a:endParaRPr>
          </a:p>
          <a:p>
            <a:pPr algn="just">
              <a:lnSpc>
                <a:spcPct val="170000"/>
              </a:lnSpc>
              <a:buFont typeface="Wingdings" panose="05000000000000000000" pitchFamily="2" charset="2"/>
              <a:buChar char="ü"/>
            </a:pPr>
            <a:r>
              <a:rPr lang="zh-CN" altLang="en-US" b="1" u="sng" dirty="0">
                <a:solidFill>
                  <a:srgbClr val="C00000"/>
                </a:solidFill>
                <a:latin typeface="Times New Roman" panose="02020603050405020304" pitchFamily="18" charset="0"/>
              </a:rPr>
              <a:t>计量（</a:t>
            </a:r>
            <a:r>
              <a:rPr lang="en-US" altLang="zh-CN" b="1" u="sng" dirty="0">
                <a:solidFill>
                  <a:srgbClr val="C00000"/>
                </a:solidFill>
                <a:latin typeface="Times New Roman" panose="02020603050405020304" pitchFamily="18" charset="0"/>
              </a:rPr>
              <a:t>metrology</a:t>
            </a:r>
            <a:r>
              <a:rPr lang="zh-CN" altLang="en-US" b="1" u="sng" dirty="0">
                <a:solidFill>
                  <a:srgbClr val="C00000"/>
                </a:solidFill>
                <a:latin typeface="Times New Roman" panose="02020603050405020304" pitchFamily="18" charset="0"/>
              </a:rPr>
              <a:t>）</a:t>
            </a:r>
            <a:r>
              <a:rPr lang="en-US" altLang="zh-CN" sz="4200" dirty="0">
                <a:latin typeface="Times New Roman" panose="02020603050405020304" pitchFamily="18" charset="0"/>
              </a:rPr>
              <a:t>——</a:t>
            </a:r>
            <a:r>
              <a:rPr lang="zh-CN" altLang="en-US" sz="4200" dirty="0">
                <a:latin typeface="Times New Roman" panose="02020603050405020304" pitchFamily="18" charset="0"/>
              </a:rPr>
              <a:t>实现单位统一、量值准确可靠的活动；</a:t>
            </a:r>
            <a:endParaRPr lang="en-US" altLang="zh-CN" sz="4200" dirty="0">
              <a:latin typeface="Times New Roman" panose="02020603050405020304" pitchFamily="18" charset="0"/>
            </a:endParaRPr>
          </a:p>
          <a:p>
            <a:pPr algn="just">
              <a:lnSpc>
                <a:spcPct val="170000"/>
              </a:lnSpc>
              <a:buFont typeface="Wingdings" panose="05000000000000000000" pitchFamily="2" charset="2"/>
              <a:buChar char="ü"/>
            </a:pPr>
            <a:r>
              <a:rPr lang="zh-CN" altLang="en-US" b="1" u="sng" dirty="0">
                <a:solidFill>
                  <a:srgbClr val="C00000"/>
                </a:solidFill>
                <a:latin typeface="Times New Roman" panose="02020603050405020304" pitchFamily="18" charset="0"/>
              </a:rPr>
              <a:t>试验（</a:t>
            </a:r>
            <a:r>
              <a:rPr lang="en-US" altLang="zh-CN" b="1" u="sng" dirty="0">
                <a:solidFill>
                  <a:srgbClr val="C00000"/>
                </a:solidFill>
                <a:latin typeface="Times New Roman" panose="02020603050405020304" pitchFamily="18" charset="0"/>
              </a:rPr>
              <a:t>test</a:t>
            </a:r>
            <a:r>
              <a:rPr lang="zh-CN" altLang="en-US" b="1" u="sng" dirty="0">
                <a:solidFill>
                  <a:srgbClr val="C00000"/>
                </a:solidFill>
                <a:latin typeface="Times New Roman" panose="02020603050405020304" pitchFamily="18" charset="0"/>
              </a:rPr>
              <a:t>）</a:t>
            </a:r>
            <a:r>
              <a:rPr lang="en-US" altLang="zh-CN" sz="4200" dirty="0">
                <a:latin typeface="Times New Roman" panose="02020603050405020304" pitchFamily="18" charset="0"/>
              </a:rPr>
              <a:t>——</a:t>
            </a:r>
            <a:r>
              <a:rPr lang="zh-CN" altLang="en-US" sz="4200" dirty="0">
                <a:latin typeface="Times New Roman" panose="02020603050405020304" pitchFamily="18" charset="0"/>
              </a:rPr>
              <a:t>对给定的产品、过程或服务，按照规定程序确定其一个或多个特性的技术作业；</a:t>
            </a:r>
            <a:endParaRPr lang="en-US" altLang="zh-CN" sz="4200" dirty="0">
              <a:latin typeface="Times New Roman" panose="02020603050405020304" pitchFamily="18" charset="0"/>
            </a:endParaRPr>
          </a:p>
          <a:p>
            <a:pPr algn="just">
              <a:lnSpc>
                <a:spcPct val="170000"/>
              </a:lnSpc>
              <a:buFont typeface="Wingdings" panose="05000000000000000000" pitchFamily="2" charset="2"/>
              <a:buChar char="ü"/>
            </a:pPr>
            <a:r>
              <a:rPr lang="zh-CN" altLang="en-US" b="1" u="sng" dirty="0">
                <a:solidFill>
                  <a:srgbClr val="C00000"/>
                </a:solidFill>
                <a:latin typeface="Times New Roman" panose="02020603050405020304" pitchFamily="18" charset="0"/>
              </a:rPr>
              <a:t>检验（</a:t>
            </a:r>
            <a:r>
              <a:rPr lang="en-US" altLang="zh-CN" b="1" u="sng" dirty="0">
                <a:solidFill>
                  <a:srgbClr val="C00000"/>
                </a:solidFill>
                <a:latin typeface="Times New Roman" panose="02020603050405020304" pitchFamily="18" charset="0"/>
              </a:rPr>
              <a:t>inspection</a:t>
            </a:r>
            <a:r>
              <a:rPr lang="zh-CN" altLang="en-US" b="1" u="sng" dirty="0">
                <a:solidFill>
                  <a:srgbClr val="C00000"/>
                </a:solidFill>
                <a:latin typeface="Times New Roman" panose="02020603050405020304" pitchFamily="18" charset="0"/>
              </a:rPr>
              <a:t>）</a:t>
            </a:r>
            <a:r>
              <a:rPr lang="en-US" altLang="zh-CN" sz="4200" dirty="0">
                <a:latin typeface="Times New Roman" panose="02020603050405020304" pitchFamily="18" charset="0"/>
              </a:rPr>
              <a:t>——</a:t>
            </a:r>
            <a:r>
              <a:rPr lang="zh-CN" altLang="en-US" sz="4200" dirty="0">
                <a:latin typeface="Times New Roman" panose="02020603050405020304" pitchFamily="18" charset="0"/>
              </a:rPr>
              <a:t>通过观察和判断，必要时结合测量、试验所进行的符合性评价；</a:t>
            </a:r>
            <a:endParaRPr lang="en-US" altLang="zh-CN" sz="4200" dirty="0">
              <a:latin typeface="Times New Roman" panose="02020603050405020304" pitchFamily="18" charset="0"/>
            </a:endParaRPr>
          </a:p>
          <a:p>
            <a:pPr algn="just">
              <a:lnSpc>
                <a:spcPct val="170000"/>
              </a:lnSpc>
              <a:buFont typeface="Wingdings" panose="05000000000000000000" pitchFamily="2" charset="2"/>
              <a:buChar char="ü"/>
            </a:pPr>
            <a:r>
              <a:rPr lang="zh-CN" altLang="en-US" b="1" u="sng" dirty="0">
                <a:solidFill>
                  <a:srgbClr val="C00000"/>
                </a:solidFill>
                <a:latin typeface="Times New Roman" panose="02020603050405020304" pitchFamily="18" charset="0"/>
              </a:rPr>
              <a:t>验证</a:t>
            </a:r>
            <a:r>
              <a:rPr lang="en-US" altLang="zh-CN" b="1" u="sng" dirty="0">
                <a:solidFill>
                  <a:srgbClr val="C00000"/>
                </a:solidFill>
                <a:latin typeface="Times New Roman" panose="02020603050405020304" pitchFamily="18" charset="0"/>
              </a:rPr>
              <a:t>/</a:t>
            </a:r>
            <a:r>
              <a:rPr lang="zh-CN" altLang="en-US" b="1" u="sng" dirty="0">
                <a:solidFill>
                  <a:srgbClr val="C00000"/>
                </a:solidFill>
                <a:latin typeface="Times New Roman" panose="02020603050405020304" pitchFamily="18" charset="0"/>
              </a:rPr>
              <a:t>认证（</a:t>
            </a:r>
            <a:r>
              <a:rPr lang="en-US" altLang="zh-CN" b="1" u="sng" dirty="0">
                <a:solidFill>
                  <a:srgbClr val="C00000"/>
                </a:solidFill>
                <a:latin typeface="Times New Roman" panose="02020603050405020304" pitchFamily="18" charset="0"/>
              </a:rPr>
              <a:t>verification</a:t>
            </a:r>
            <a:r>
              <a:rPr lang="zh-CN" altLang="en-US" b="1" u="sng" dirty="0">
                <a:solidFill>
                  <a:srgbClr val="C00000"/>
                </a:solidFill>
                <a:latin typeface="Times New Roman" panose="02020603050405020304" pitchFamily="18" charset="0"/>
              </a:rPr>
              <a:t>）</a:t>
            </a:r>
            <a:r>
              <a:rPr lang="en-US" altLang="zh-CN" sz="4200" dirty="0">
                <a:latin typeface="Times New Roman" panose="02020603050405020304" pitchFamily="18" charset="0"/>
              </a:rPr>
              <a:t>——</a:t>
            </a:r>
            <a:r>
              <a:rPr lang="zh-CN" altLang="en-US" sz="4200" dirty="0">
                <a:latin typeface="Times New Roman" panose="02020603050405020304" pitchFamily="18" charset="0"/>
              </a:rPr>
              <a:t>规定要求已得到满足的客观证据的认定和提供。</a:t>
            </a:r>
            <a:endParaRPr lang="en-US" altLang="zh-CN" sz="4200" dirty="0">
              <a:latin typeface="Times New Roman" panose="02020603050405020304" pitchFamily="18" charset="0"/>
            </a:endParaRPr>
          </a:p>
        </p:txBody>
      </p:sp>
      <p:sp>
        <p:nvSpPr>
          <p:cNvPr id="6"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1</a:t>
            </a:r>
            <a:r>
              <a:rPr lang="zh-CN" altLang="en-US" kern="0" dirty="0">
                <a:latin typeface="方正隶书简体" panose="03000509000000000000" pitchFamily="2" charset="-122"/>
                <a:ea typeface="方正隶书简体" panose="03000509000000000000" pitchFamily="2" charset="-122"/>
              </a:rPr>
              <a:t> 概述</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1026"/>
          <p:cNvSpPr>
            <a:spLocks noGrp="1" noChangeArrowheads="1"/>
          </p:cNvSpPr>
          <p:nvPr>
            <p:ph type="body" sz="half" idx="1"/>
          </p:nvPr>
        </p:nvSpPr>
        <p:spPr>
          <a:xfrm>
            <a:off x="113665" y="959041"/>
            <a:ext cx="7978775" cy="6192838"/>
          </a:xfrm>
        </p:spPr>
        <p:txBody>
          <a:bodyPr>
            <a:normAutofit/>
          </a:bodyPr>
          <a:lstStyle/>
          <a:p>
            <a:pPr marL="0" indent="0">
              <a:lnSpc>
                <a:spcPct val="150000"/>
              </a:lnSpc>
              <a:spcBef>
                <a:spcPts val="0"/>
              </a:spcBef>
              <a:buNone/>
            </a:pPr>
            <a:r>
              <a:rPr lang="zh-CN" altLang="en-US" sz="3200" dirty="0">
                <a:latin typeface="隶书" panose="02010509060101010101" pitchFamily="49" charset="-122"/>
                <a:ea typeface="隶书" panose="02010509060101010101" pitchFamily="49" charset="-122"/>
              </a:rPr>
              <a:t>（3）计算残差</a:t>
            </a:r>
            <a:endParaRPr lang="zh-CN" altLang="en-US" sz="3200" dirty="0">
              <a:latin typeface="隶书" panose="02010509060101010101" pitchFamily="49" charset="-122"/>
              <a:ea typeface="隶书" panose="02010509060101010101" pitchFamily="49" charset="-122"/>
            </a:endParaRPr>
          </a:p>
          <a:p>
            <a:pPr marL="0" indent="0">
              <a:lnSpc>
                <a:spcPct val="150000"/>
              </a:lnSpc>
              <a:spcBef>
                <a:spcPts val="0"/>
              </a:spcBef>
              <a:buNone/>
            </a:pPr>
            <a:r>
              <a:rPr lang="zh-CN" altLang="en-US" sz="3200" dirty="0">
                <a:latin typeface="隶书" panose="02010509060101010101" pitchFamily="49" charset="-122"/>
                <a:ea typeface="隶书" panose="02010509060101010101" pitchFamily="49" charset="-122"/>
              </a:rPr>
              <a:t>   各残差的的数值列于上表中。按残差观察法，这些残差的符号大体上正、负相间，但不是周期变化，因此可以判断测量列中不存在变值系统误差。</a:t>
            </a:r>
            <a:endParaRPr lang="zh-CN" altLang="en-US" sz="3200" dirty="0">
              <a:latin typeface="隶书" panose="02010509060101010101" pitchFamily="49" charset="-122"/>
              <a:ea typeface="隶书" panose="02010509060101010101" pitchFamily="49" charset="-122"/>
            </a:endParaRPr>
          </a:p>
          <a:p>
            <a:pPr marL="0" indent="0">
              <a:lnSpc>
                <a:spcPct val="150000"/>
              </a:lnSpc>
              <a:spcBef>
                <a:spcPts val="0"/>
              </a:spcBef>
              <a:buNone/>
            </a:pPr>
            <a:r>
              <a:rPr lang="zh-CN" altLang="en-US" sz="3200" dirty="0">
                <a:latin typeface="隶书" panose="02010509060101010101" pitchFamily="49" charset="-122"/>
                <a:ea typeface="隶书" panose="02010509060101010101" pitchFamily="49" charset="-122"/>
              </a:rPr>
              <a:t> （4）计算测量列单次测量值的标准偏差</a:t>
            </a:r>
            <a:endParaRPr lang="zh-CN" altLang="en-US" sz="3200" dirty="0">
              <a:latin typeface="隶书" panose="02010509060101010101" pitchFamily="49" charset="-122"/>
              <a:ea typeface="隶书" panose="02010509060101010101" pitchFamily="49" charset="-122"/>
            </a:endParaRPr>
          </a:p>
          <a:p>
            <a:endParaRPr lang="zh-CN" altLang="en-US" sz="3200" dirty="0">
              <a:latin typeface="隶书" panose="02010509060101010101" pitchFamily="49" charset="-122"/>
              <a:ea typeface="隶书" panose="02010509060101010101" pitchFamily="49" charset="-122"/>
            </a:endParaRPr>
          </a:p>
        </p:txBody>
      </p:sp>
      <p:graphicFrame>
        <p:nvGraphicFramePr>
          <p:cNvPr id="114691" name="Object 1027"/>
          <p:cNvGraphicFramePr>
            <a:graphicFrameLocks noGrp="1" noChangeAspect="1"/>
          </p:cNvGraphicFramePr>
          <p:nvPr>
            <p:ph sz="half" idx="2"/>
          </p:nvPr>
        </p:nvGraphicFramePr>
        <p:xfrm>
          <a:off x="1970649" y="5329728"/>
          <a:ext cx="4006850" cy="1354137"/>
        </p:xfrm>
        <a:graphic>
          <a:graphicData uri="http://schemas.openxmlformats.org/presentationml/2006/ole"/>
        </a:graphic>
      </p:graphicFrame>
      <p:graphicFrame>
        <p:nvGraphicFramePr>
          <p:cNvPr id="4" name="Group 34"/>
          <p:cNvGraphicFramePr/>
          <p:nvPr/>
        </p:nvGraphicFramePr>
        <p:xfrm>
          <a:off x="8397241" y="888239"/>
          <a:ext cx="3794759" cy="5913120"/>
        </p:xfrm>
        <a:graphic>
          <a:graphicData uri="http://schemas.openxmlformats.org/drawingml/2006/table">
            <a:tbl>
              <a:tblPr/>
              <a:tblGrid>
                <a:gridCol w="1223980"/>
                <a:gridCol w="1245827"/>
                <a:gridCol w="1324952"/>
              </a:tblGrid>
              <a:tr h="372486">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测量序列</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测得值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残差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614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3</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4</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13</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14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15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5"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body" sz="half" idx="1"/>
          </p:nvPr>
        </p:nvSpPr>
        <p:spPr>
          <a:xfrm>
            <a:off x="147715" y="990600"/>
            <a:ext cx="7978775" cy="5614988"/>
          </a:xfrm>
        </p:spPr>
        <p:txBody>
          <a:bodyPr/>
          <a:lstStyle/>
          <a:p>
            <a:pPr marL="0" indent="0">
              <a:lnSpc>
                <a:spcPct val="150000"/>
              </a:lnSpc>
              <a:spcBef>
                <a:spcPts val="0"/>
              </a:spcBef>
              <a:buNone/>
            </a:pPr>
            <a:r>
              <a:rPr lang="zh-CN" altLang="en-US" sz="3600" dirty="0">
                <a:latin typeface="隶书" panose="02010509060101010101" pitchFamily="49" charset="-122"/>
                <a:ea typeface="隶书" panose="02010509060101010101" pitchFamily="49" charset="-122"/>
              </a:rPr>
              <a:t>(5)判断粗大误差</a:t>
            </a:r>
            <a:endParaRPr lang="zh-CN" altLang="en-US" sz="3600" dirty="0">
              <a:latin typeface="隶书" panose="02010509060101010101" pitchFamily="49" charset="-122"/>
              <a:ea typeface="隶书" panose="02010509060101010101" pitchFamily="49" charset="-122"/>
            </a:endParaRPr>
          </a:p>
          <a:p>
            <a:pPr marL="0" indent="0">
              <a:lnSpc>
                <a:spcPct val="150000"/>
              </a:lnSpc>
              <a:spcBef>
                <a:spcPts val="0"/>
              </a:spcBef>
              <a:buNone/>
            </a:pPr>
            <a:r>
              <a:rPr lang="zh-CN" altLang="en-US" sz="3600" dirty="0">
                <a:latin typeface="隶书" panose="02010509060101010101" pitchFamily="49" charset="-122"/>
                <a:ea typeface="隶书" panose="02010509060101010101" pitchFamily="49" charset="-122"/>
              </a:rPr>
              <a:t>按照</a:t>
            </a:r>
            <a:r>
              <a:rPr lang="en-US" altLang="zh-CN" sz="3600" dirty="0">
                <a:solidFill>
                  <a:srgbClr val="7030A0"/>
                </a:solidFill>
                <a:latin typeface="楷体_GB2312" pitchFamily="49" charset="-122"/>
                <a:ea typeface="楷体_GB2312" pitchFamily="49" charset="-122"/>
              </a:rPr>
              <a:t>3</a:t>
            </a:r>
            <a:r>
              <a:rPr lang="en-US" altLang="zh-CN" dirty="0">
                <a:solidFill>
                  <a:srgbClr val="7030A0"/>
                </a:solidFill>
                <a:latin typeface="楷体_GB2312" pitchFamily="49" charset="-122"/>
                <a:ea typeface="楷体_GB2312" pitchFamily="49" charset="-122"/>
              </a:rPr>
              <a:t> </a:t>
            </a:r>
            <a:r>
              <a:rPr lang="en-US" altLang="zh-CN" dirty="0">
                <a:latin typeface="楷体_GB2312" pitchFamily="49" charset="-122"/>
                <a:ea typeface="楷体_GB2312" pitchFamily="49" charset="-122"/>
              </a:rPr>
              <a:t>   </a:t>
            </a:r>
            <a:r>
              <a:rPr lang="zh-CN" altLang="en-US" sz="3600" dirty="0">
                <a:latin typeface="隶书" panose="02010509060101010101" pitchFamily="49" charset="-122"/>
                <a:ea typeface="隶书" panose="02010509060101010101" pitchFamily="49" charset="-122"/>
              </a:rPr>
              <a:t>准则，测量列中没有出现绝对值大于 </a:t>
            </a:r>
            <a:r>
              <a:rPr lang="en-US" altLang="zh-CN" sz="3600" dirty="0">
                <a:solidFill>
                  <a:srgbClr val="FF0000"/>
                </a:solidFill>
                <a:latin typeface="隶书" panose="02010509060101010101" pitchFamily="49" charset="-122"/>
                <a:ea typeface="隶书" panose="02010509060101010101" pitchFamily="49" charset="-122"/>
              </a:rPr>
              <a:t>3</a:t>
            </a:r>
            <a:r>
              <a:rPr lang="zh-CN" altLang="en-US" sz="3600" dirty="0">
                <a:solidFill>
                  <a:srgbClr val="FF0000"/>
                </a:solidFill>
                <a:latin typeface="隶书" panose="02010509060101010101" pitchFamily="49" charset="-122"/>
                <a:ea typeface="隶书" panose="02010509060101010101" pitchFamily="49" charset="-122"/>
              </a:rPr>
              <a:t>*</a:t>
            </a:r>
            <a:r>
              <a:rPr lang="en-US" altLang="zh-CN" sz="3600" dirty="0">
                <a:solidFill>
                  <a:srgbClr val="FF0000"/>
                </a:solidFill>
                <a:latin typeface="隶书" panose="02010509060101010101" pitchFamily="49" charset="-122"/>
                <a:ea typeface="隶书" panose="02010509060101010101" pitchFamily="49" charset="-122"/>
              </a:rPr>
              <a:t>1.3=3.9 </a:t>
            </a:r>
            <a:r>
              <a:rPr lang="zh-CN" altLang="en-US" sz="3600" dirty="0">
                <a:latin typeface="隶书" panose="02010509060101010101" pitchFamily="49" charset="-122"/>
                <a:ea typeface="隶书" panose="02010509060101010101" pitchFamily="49" charset="-122"/>
              </a:rPr>
              <a:t>的残差，因此可以判断测量列中不存在粗大误差。</a:t>
            </a:r>
            <a:endParaRPr lang="zh-CN" altLang="en-US" sz="3600" dirty="0">
              <a:latin typeface="隶书" panose="02010509060101010101" pitchFamily="49" charset="-122"/>
              <a:ea typeface="隶书" panose="02010509060101010101" pitchFamily="49" charset="-122"/>
            </a:endParaRPr>
          </a:p>
          <a:p>
            <a:pPr marL="0" indent="0">
              <a:lnSpc>
                <a:spcPct val="150000"/>
              </a:lnSpc>
              <a:spcBef>
                <a:spcPts val="0"/>
              </a:spcBef>
              <a:buNone/>
            </a:pPr>
            <a:r>
              <a:rPr lang="zh-CN" altLang="en-US" sz="3600" dirty="0">
                <a:latin typeface="隶书" panose="02010509060101010101" pitchFamily="49" charset="-122"/>
                <a:ea typeface="隶书" panose="02010509060101010101" pitchFamily="49" charset="-122"/>
              </a:rPr>
              <a:t>（6）计算测量算术平均值的标准偏差</a:t>
            </a:r>
            <a:endParaRPr lang="zh-CN" altLang="en-US" sz="3600" dirty="0">
              <a:latin typeface="隶书" panose="02010509060101010101" pitchFamily="49" charset="-122"/>
              <a:ea typeface="隶书" panose="02010509060101010101" pitchFamily="49" charset="-122"/>
            </a:endParaRPr>
          </a:p>
          <a:p>
            <a:pPr marL="0" indent="0">
              <a:buNone/>
            </a:pPr>
            <a:endParaRPr lang="zh-CN" altLang="el-GR" sz="3600" dirty="0">
              <a:latin typeface="隶书" panose="02010509060101010101" pitchFamily="49" charset="-122"/>
              <a:ea typeface="隶书" panose="02010509060101010101" pitchFamily="49" charset="-122"/>
            </a:endParaRPr>
          </a:p>
        </p:txBody>
      </p:sp>
      <p:graphicFrame>
        <p:nvGraphicFramePr>
          <p:cNvPr id="115715" name="Object 3"/>
          <p:cNvGraphicFramePr>
            <a:graphicFrameLocks noGrp="1" noChangeAspect="1"/>
          </p:cNvGraphicFramePr>
          <p:nvPr>
            <p:ph sz="half" idx="2"/>
          </p:nvPr>
        </p:nvGraphicFramePr>
        <p:xfrm>
          <a:off x="1371601" y="5369718"/>
          <a:ext cx="4736514" cy="1235870"/>
        </p:xfrm>
        <a:graphic>
          <a:graphicData uri="http://schemas.openxmlformats.org/presentationml/2006/ole"/>
        </a:graphic>
      </p:graphicFrame>
      <p:graphicFrame>
        <p:nvGraphicFramePr>
          <p:cNvPr id="5" name="Object 4"/>
          <p:cNvGraphicFramePr>
            <a:graphicFrameLocks noChangeAspect="1"/>
          </p:cNvGraphicFramePr>
          <p:nvPr/>
        </p:nvGraphicFramePr>
        <p:xfrm>
          <a:off x="1432561" y="2165462"/>
          <a:ext cx="605494" cy="516778"/>
        </p:xfrm>
        <a:graphic>
          <a:graphicData uri="http://schemas.openxmlformats.org/presentationml/2006/ole"/>
        </a:graphic>
      </p:graphicFrame>
      <p:graphicFrame>
        <p:nvGraphicFramePr>
          <p:cNvPr id="7" name="Group 34"/>
          <p:cNvGraphicFramePr/>
          <p:nvPr/>
        </p:nvGraphicFramePr>
        <p:xfrm>
          <a:off x="8397241" y="888239"/>
          <a:ext cx="3794759" cy="5913120"/>
        </p:xfrm>
        <a:graphic>
          <a:graphicData uri="http://schemas.openxmlformats.org/drawingml/2006/table">
            <a:tbl>
              <a:tblPr/>
              <a:tblGrid>
                <a:gridCol w="1223980"/>
                <a:gridCol w="1245827"/>
                <a:gridCol w="1324952"/>
              </a:tblGrid>
              <a:tr h="372486">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测量序列</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测得值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残差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r h="5186148">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3</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4</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13</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14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15 </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24.959</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24.955</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24.956</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24.957</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24.958</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buClr>
                          <a:schemeClr val="folHlink"/>
                        </a:buClr>
                        <a:buSzPct val="60000"/>
                        <a:buFont typeface="Wingdings" panose="05000000000000000000" pitchFamily="2" charset="2"/>
                        <a:defRPr kumimoji="1" sz="2800">
                          <a:solidFill>
                            <a:schemeClr val="tx1"/>
                          </a:solidFill>
                          <a:latin typeface="Tahoma" panose="020B0604030504040204" pitchFamily="34" charset="0"/>
                          <a:ea typeface="宋体" panose="02010600030101010101" pitchFamily="2" charset="-122"/>
                        </a:defRPr>
                      </a:lvl1pPr>
                      <a:lvl2pPr>
                        <a:spcBef>
                          <a:spcPct val="20000"/>
                        </a:spcBef>
                        <a:buClr>
                          <a:schemeClr val="hlink"/>
                        </a:buClr>
                        <a:buSzPct val="55000"/>
                        <a:buFont typeface="Wingdings" panose="05000000000000000000" pitchFamily="2" charset="2"/>
                        <a:defRPr kumimoji="1" sz="2400">
                          <a:solidFill>
                            <a:schemeClr val="tx1"/>
                          </a:solidFill>
                          <a:latin typeface="Tahoma" panose="020B0604030504040204" pitchFamily="34" charset="0"/>
                          <a:ea typeface="宋体" panose="02010600030101010101" pitchFamily="2" charset="-122"/>
                        </a:defRPr>
                      </a:lvl2pPr>
                      <a:lvl3pPr>
                        <a:spcBef>
                          <a:spcPct val="20000"/>
                        </a:spcBef>
                        <a:buClr>
                          <a:schemeClr val="folHlink"/>
                        </a:buClr>
                        <a:buSzPct val="50000"/>
                        <a:buFont typeface="Wingdings" panose="05000000000000000000" pitchFamily="2" charset="2"/>
                        <a:defRPr kumimoji="1" sz="2000">
                          <a:solidFill>
                            <a:schemeClr val="tx1"/>
                          </a:solidFill>
                          <a:latin typeface="Tahoma" panose="020B0604030504040204" pitchFamily="34" charset="0"/>
                          <a:ea typeface="宋体" panose="02010600030101010101" pitchFamily="2" charset="-122"/>
                        </a:defRPr>
                      </a:lvl3pPr>
                      <a:lvl4pPr>
                        <a:spcBef>
                          <a:spcPct val="20000"/>
                        </a:spcBef>
                        <a:buClr>
                          <a:schemeClr val="accent2"/>
                        </a:buClr>
                        <a:buSzPct val="55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4pPr>
                      <a:lvl5pPr>
                        <a:spcBef>
                          <a:spcPct val="20000"/>
                        </a:spcBef>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5pPr>
                      <a:lvl6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6pPr>
                      <a:lvl7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7pPr>
                      <a:lvl8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8pPr>
                      <a:lvl9pPr fontAlgn="base">
                        <a:spcBef>
                          <a:spcPct val="20000"/>
                        </a:spcBef>
                        <a:spcAft>
                          <a:spcPct val="0"/>
                        </a:spcAft>
                        <a:buClr>
                          <a:schemeClr val="accent1"/>
                        </a:buClr>
                        <a:buSzPct val="50000"/>
                        <a:buFont typeface="Wingdings" panose="05000000000000000000" pitchFamily="2" charset="2"/>
                        <a:defRPr kumimoji="1">
                          <a:solidFill>
                            <a:schemeClr val="tx1"/>
                          </a:solidFill>
                          <a:latin typeface="Tahoma" panose="020B060403050404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-2</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0</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rPr>
                        <a:t>      +1</a:t>
                      </a:r>
                      <a:endParaRPr kumimoji="1" lang="zh-CN" altLang="en-US" sz="2000" b="0" i="0" u="none" strike="noStrike" cap="none" normalizeH="0" baseline="0" dirty="0">
                        <a:ln>
                          <a:noFill/>
                        </a:ln>
                        <a:solidFill>
                          <a:schemeClr val="tx1"/>
                        </a:solidFill>
                        <a:effectLst/>
                        <a:latin typeface="隶书" panose="02010509060101010101" pitchFamily="49" charset="-122"/>
                        <a:ea typeface="隶书" panose="02010509060101010101" pitchFamily="49"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r>
            </a:tbl>
          </a:graphicData>
        </a:graphic>
      </p:graphicFrame>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body" sz="half" idx="1"/>
          </p:nvPr>
        </p:nvSpPr>
        <p:spPr>
          <a:xfrm>
            <a:off x="400057" y="1319841"/>
            <a:ext cx="10679423" cy="5022850"/>
          </a:xfrm>
        </p:spPr>
        <p:txBody>
          <a:bodyPr/>
          <a:lstStyle/>
          <a:p>
            <a:pPr marL="0" indent="0">
              <a:lnSpc>
                <a:spcPct val="90000"/>
              </a:lnSpc>
              <a:buNone/>
            </a:pPr>
            <a:r>
              <a:rPr lang="zh-CN" altLang="en-US" dirty="0">
                <a:latin typeface="隶书" panose="02010509060101010101" pitchFamily="49" charset="-122"/>
                <a:ea typeface="隶书" panose="02010509060101010101" pitchFamily="49" charset="-122"/>
              </a:rPr>
              <a:t>（7）计算测量算术平均值的测量极限误差：</a:t>
            </a:r>
            <a:endParaRPr lang="en-US" altLang="zh-CN" dirty="0">
              <a:latin typeface="隶书" panose="02010509060101010101" pitchFamily="49" charset="-122"/>
              <a:ea typeface="隶书" panose="02010509060101010101" pitchFamily="49" charset="-122"/>
            </a:endParaRPr>
          </a:p>
          <a:p>
            <a:pPr marL="0" indent="0">
              <a:lnSpc>
                <a:spcPct val="90000"/>
              </a:lnSpc>
              <a:buNone/>
            </a:pPr>
            <a:endParaRPr lang="zh-CN" altLang="en-US" dirty="0">
              <a:latin typeface="隶书" panose="02010509060101010101" pitchFamily="49" charset="-122"/>
              <a:ea typeface="隶书" panose="02010509060101010101" pitchFamily="49" charset="-122"/>
            </a:endParaRPr>
          </a:p>
          <a:p>
            <a:pPr marL="0" indent="0">
              <a:lnSpc>
                <a:spcPct val="90000"/>
              </a:lnSpc>
              <a:buNone/>
            </a:pPr>
            <a:r>
              <a:rPr lang="zh-CN" altLang="en-US" dirty="0">
                <a:latin typeface="隶书" panose="02010509060101010101" pitchFamily="49" charset="-122"/>
                <a:ea typeface="隶书" panose="02010509060101010101" pitchFamily="49" charset="-122"/>
              </a:rPr>
              <a:t> </a:t>
            </a:r>
            <a:endParaRPr lang="zh-CN" altLang="en-US" dirty="0">
              <a:latin typeface="隶书" panose="02010509060101010101" pitchFamily="49" charset="-122"/>
              <a:ea typeface="隶书" panose="02010509060101010101" pitchFamily="49" charset="-122"/>
            </a:endParaRPr>
          </a:p>
          <a:p>
            <a:pPr marL="0" indent="0">
              <a:lnSpc>
                <a:spcPct val="90000"/>
              </a:lnSpc>
              <a:buNone/>
            </a:pPr>
            <a:r>
              <a:rPr lang="zh-CN" altLang="en-US" dirty="0">
                <a:latin typeface="隶书" panose="02010509060101010101" pitchFamily="49" charset="-122"/>
                <a:ea typeface="隶书" panose="02010509060101010101" pitchFamily="49" charset="-122"/>
              </a:rPr>
              <a:t>（8）确定测量结果</a:t>
            </a:r>
            <a:endParaRPr lang="zh-CN" altLang="en-US" dirty="0">
              <a:latin typeface="隶书" panose="02010509060101010101" pitchFamily="49" charset="-122"/>
              <a:ea typeface="隶书" panose="02010509060101010101" pitchFamily="49" charset="-122"/>
            </a:endParaRPr>
          </a:p>
          <a:p>
            <a:pPr marL="0" indent="0">
              <a:lnSpc>
                <a:spcPct val="90000"/>
              </a:lnSpc>
              <a:buNone/>
            </a:pPr>
            <a:r>
              <a:rPr lang="zh-CN" altLang="en-US" dirty="0">
                <a:latin typeface="隶书" panose="02010509060101010101" pitchFamily="49" charset="-122"/>
                <a:ea typeface="隶书" panose="02010509060101010101" pitchFamily="49" charset="-122"/>
              </a:rPr>
              <a:t> </a:t>
            </a:r>
            <a:endParaRPr lang="zh-CN" altLang="en-US" dirty="0">
              <a:latin typeface="隶书" panose="02010509060101010101" pitchFamily="49" charset="-122"/>
              <a:ea typeface="隶书" panose="02010509060101010101" pitchFamily="49" charset="-122"/>
            </a:endParaRPr>
          </a:p>
          <a:p>
            <a:pPr marL="0" indent="0">
              <a:lnSpc>
                <a:spcPct val="90000"/>
              </a:lnSpc>
              <a:buNone/>
            </a:pPr>
            <a:endParaRPr lang="zh-CN" altLang="en-US" dirty="0">
              <a:latin typeface="隶书" panose="02010509060101010101" pitchFamily="49" charset="-122"/>
              <a:ea typeface="隶书" panose="02010509060101010101" pitchFamily="49" charset="-122"/>
            </a:endParaRPr>
          </a:p>
          <a:p>
            <a:pPr marL="0" indent="0">
              <a:lnSpc>
                <a:spcPct val="90000"/>
              </a:lnSpc>
              <a:buNone/>
            </a:pPr>
            <a:endParaRPr lang="zh-CN" altLang="en-US" dirty="0">
              <a:latin typeface="隶书" panose="02010509060101010101" pitchFamily="49" charset="-122"/>
              <a:ea typeface="隶书" panose="02010509060101010101" pitchFamily="49" charset="-122"/>
            </a:endParaRPr>
          </a:p>
        </p:txBody>
      </p:sp>
      <p:graphicFrame>
        <p:nvGraphicFramePr>
          <p:cNvPr id="116739" name="Object 3"/>
          <p:cNvGraphicFramePr>
            <a:graphicFrameLocks noGrp="1" noChangeAspect="1"/>
          </p:cNvGraphicFramePr>
          <p:nvPr>
            <p:ph sz="quarter" idx="2"/>
          </p:nvPr>
        </p:nvGraphicFramePr>
        <p:xfrm>
          <a:off x="2586282" y="2203117"/>
          <a:ext cx="6479200" cy="881596"/>
        </p:xfrm>
        <a:graphic>
          <a:graphicData uri="http://schemas.openxmlformats.org/presentationml/2006/ole"/>
        </a:graphic>
      </p:graphicFrame>
      <p:graphicFrame>
        <p:nvGraphicFramePr>
          <p:cNvPr id="116741" name="Object 5"/>
          <p:cNvGraphicFramePr>
            <a:graphicFrameLocks noChangeAspect="1"/>
          </p:cNvGraphicFramePr>
          <p:nvPr/>
        </p:nvGraphicFramePr>
        <p:xfrm>
          <a:off x="2586282" y="4494969"/>
          <a:ext cx="7705920" cy="1043189"/>
        </p:xfrm>
        <a:graphic>
          <a:graphicData uri="http://schemas.openxmlformats.org/presentationml/2006/ole"/>
        </a:graphic>
      </p:graphicFrame>
      <p:sp>
        <p:nvSpPr>
          <p:cNvPr id="2" name="文本框 1"/>
          <p:cNvSpPr txBox="1"/>
          <p:nvPr/>
        </p:nvSpPr>
        <p:spPr>
          <a:xfrm>
            <a:off x="7884404" y="4724175"/>
            <a:ext cx="2801437" cy="584775"/>
          </a:xfrm>
          <a:prstGeom prst="rect">
            <a:avLst/>
          </a:prstGeom>
          <a:solidFill>
            <a:schemeClr val="bg1"/>
          </a:solidFill>
        </p:spPr>
        <p:txBody>
          <a:bodyPr wrap="square" rtlCol="0">
            <a:spAutoFit/>
          </a:bodyPr>
          <a:lstStyle/>
          <a:p>
            <a:r>
              <a:rPr lang="en-US" altLang="zh-CN" sz="3200" dirty="0"/>
              <a:t>0.001mm</a:t>
            </a:r>
            <a:endParaRPr lang="zh-CN" altLang="en-US" sz="3200" dirty="0"/>
          </a:p>
        </p:txBody>
      </p:sp>
      <p:cxnSp>
        <p:nvCxnSpPr>
          <p:cNvPr id="4" name="直接连接符 3"/>
          <p:cNvCxnSpPr/>
          <p:nvPr/>
        </p:nvCxnSpPr>
        <p:spPr>
          <a:xfrm>
            <a:off x="4688458" y="2662264"/>
            <a:ext cx="14496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5016959" y="5036786"/>
            <a:ext cx="1079041" cy="338554"/>
          </a:xfrm>
          <a:prstGeom prst="rect">
            <a:avLst/>
          </a:prstGeom>
          <a:noFill/>
        </p:spPr>
        <p:txBody>
          <a:bodyPr wrap="square" rtlCol="0">
            <a:spAutoFit/>
          </a:bodyPr>
          <a:lstStyle/>
          <a:p>
            <a:r>
              <a:rPr lang="en-US" altLang="zh-CN" sz="1600" dirty="0" err="1"/>
              <a:t>lim</a:t>
            </a:r>
            <a:endParaRPr lang="zh-CN" altLang="en-US" sz="1600" dirty="0"/>
          </a:p>
        </p:txBody>
      </p:sp>
      <p:sp>
        <p:nvSpPr>
          <p:cNvPr id="8"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pic>
        <p:nvPicPr>
          <p:cNvPr id="8" name="图片 7"/>
          <p:cNvPicPr>
            <a:picLocks noChangeAspect="1"/>
          </p:cNvPicPr>
          <p:nvPr/>
        </p:nvPicPr>
        <p:blipFill>
          <a:blip r:embed="rId1"/>
          <a:stretch>
            <a:fillRect/>
          </a:stretch>
        </p:blipFill>
        <p:spPr>
          <a:xfrm rot="5400000">
            <a:off x="5199897" y="-123617"/>
            <a:ext cx="6783706" cy="7179527"/>
          </a:xfrm>
          <a:prstGeom prst="rect">
            <a:avLst/>
          </a:prstGeom>
        </p:spPr>
      </p:pic>
      <p:sp>
        <p:nvSpPr>
          <p:cNvPr id="10" name="Rectangle 2"/>
          <p:cNvSpPr txBox="1">
            <a:spLocks noChangeArrowheads="1"/>
          </p:cNvSpPr>
          <p:nvPr/>
        </p:nvSpPr>
        <p:spPr>
          <a:xfrm>
            <a:off x="259080" y="914400"/>
            <a:ext cx="7315200" cy="914400"/>
          </a:xfrm>
          <a:prstGeom prst="rect">
            <a:avLst/>
          </a:prstGeom>
        </p:spPr>
        <p:txBody>
          <a:bodyPr>
            <a:normAutofit fontScale="60000" lnSpcReduction="20000"/>
          </a:bodyPr>
          <a:lstStyle>
            <a:lvl1pPr algn="ctr" defTabSz="1219200" rtl="0" eaLnBrk="1" latinLnBrk="0" hangingPunct="1">
              <a:spcBef>
                <a:spcPct val="0"/>
              </a:spcBef>
              <a:buNone/>
              <a:defRPr sz="5865" kern="1200">
                <a:solidFill>
                  <a:schemeClr val="tx1"/>
                </a:solidFill>
                <a:latin typeface="+mj-lt"/>
                <a:ea typeface="+mj-ea"/>
                <a:cs typeface="+mj-cs"/>
              </a:defRPr>
            </a:lvl1pPr>
          </a:lstStyle>
          <a:p>
            <a:pPr algn="l"/>
            <a:br>
              <a:rPr lang="zh-CN" altLang="en-US" sz="4800" dirty="0">
                <a:latin typeface="隶书" panose="02010509060101010101" pitchFamily="49" charset="-122"/>
                <a:ea typeface="隶书" panose="02010509060101010101" pitchFamily="49" charset="-122"/>
              </a:rPr>
            </a:br>
            <a:r>
              <a:rPr lang="zh-CN" altLang="en-US" sz="5400" dirty="0">
                <a:ea typeface="隶书" panose="02010509060101010101" pitchFamily="49" charset="-122"/>
              </a:rPr>
              <a:t>综合例题</a:t>
            </a:r>
            <a:r>
              <a:rPr lang="en-US" altLang="zh-CN" sz="5400" dirty="0">
                <a:ea typeface="隶书" panose="02010509060101010101" pitchFamily="49" charset="-122"/>
              </a:rPr>
              <a:t>2</a:t>
            </a:r>
            <a:endParaRPr lang="zh-CN" altLang="en-US" sz="5400" dirty="0">
              <a:ea typeface="隶书" panose="020105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rot="5400000">
            <a:off x="3121352" y="454352"/>
            <a:ext cx="5949296" cy="6858000"/>
          </a:xfrm>
          <a:prstGeom prst="rect">
            <a:avLst/>
          </a:prstGeom>
        </p:spPr>
      </p:pic>
      <p:sp>
        <p:nvSpPr>
          <p:cNvPr id="4"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6 </a:t>
            </a:r>
            <a:r>
              <a:rPr lang="zh-CN" altLang="en-US" kern="0" dirty="0">
                <a:latin typeface="方正隶书简体" panose="03000509000000000000" pitchFamily="2" charset="-122"/>
                <a:ea typeface="方正隶书简体" panose="03000509000000000000" pitchFamily="2" charset="-122"/>
              </a:rPr>
              <a:t>等精度测量列的数据处理</a:t>
            </a:r>
            <a:endParaRPr lang="zh-CN" altLang="en-US" kern="0" dirty="0">
              <a:latin typeface="方正隶书简体" panose="03000509000000000000" pitchFamily="2" charset="-122"/>
              <a:ea typeface="方正隶书简体" panose="03000509000000000000" pitchFamily="2" charset="-122"/>
            </a:endParaRPr>
          </a:p>
        </p:txBody>
      </p:sp>
      <p:sp>
        <p:nvSpPr>
          <p:cNvPr id="3" name="矩形 2"/>
          <p:cNvSpPr/>
          <p:nvPr/>
        </p:nvSpPr>
        <p:spPr>
          <a:xfrm>
            <a:off x="709749" y="2455080"/>
            <a:ext cx="10462260" cy="2959977"/>
          </a:xfrm>
          <a:prstGeom prst="rect">
            <a:avLst/>
          </a:prstGeom>
        </p:spPr>
        <p:txBody>
          <a:bodyPr wrap="square">
            <a:spAutoFit/>
          </a:bodyPr>
          <a:lstStyle/>
          <a:p>
            <a:pPr>
              <a:lnSpc>
                <a:spcPct val="150000"/>
              </a:lnSpc>
            </a:pPr>
            <a:r>
              <a:rPr lang="zh-CN" altLang="en-US" sz="3200" dirty="0"/>
              <a:t>      用某一测量方法在重复条件下对某一试件测量了四次，其测得值如下（单位</a:t>
            </a:r>
            <a:r>
              <a:rPr lang="en-US" altLang="zh-CN" sz="3200" dirty="0"/>
              <a:t>mm</a:t>
            </a:r>
            <a:r>
              <a:rPr lang="zh-CN" altLang="en-US" sz="3200" dirty="0"/>
              <a:t>）：</a:t>
            </a:r>
            <a:r>
              <a:rPr lang="en-US" altLang="zh-CN" sz="3200" dirty="0"/>
              <a:t>20.001</a:t>
            </a:r>
            <a:r>
              <a:rPr lang="zh-CN" altLang="en-US" sz="3200" dirty="0"/>
              <a:t>，</a:t>
            </a:r>
            <a:r>
              <a:rPr lang="en-US" altLang="zh-CN" sz="3200" dirty="0"/>
              <a:t>20.002</a:t>
            </a:r>
            <a:r>
              <a:rPr lang="zh-CN" altLang="en-US" sz="3200" dirty="0"/>
              <a:t>，</a:t>
            </a:r>
            <a:r>
              <a:rPr lang="en-US" altLang="zh-CN" sz="3200" dirty="0"/>
              <a:t>20.000,19.999</a:t>
            </a:r>
            <a:r>
              <a:rPr lang="zh-CN" altLang="en-US" sz="3200" dirty="0"/>
              <a:t>。若已知测量的单次测量的标准偏差为</a:t>
            </a:r>
            <a:r>
              <a:rPr lang="en-US" altLang="zh-CN" sz="3200" dirty="0"/>
              <a:t>0.6μm</a:t>
            </a:r>
            <a:r>
              <a:rPr lang="zh-CN" altLang="en-US" sz="3200" dirty="0"/>
              <a:t>，求测量结果。</a:t>
            </a:r>
            <a:endParaRPr lang="zh-CN" altLang="en-US" sz="3200" dirty="0"/>
          </a:p>
        </p:txBody>
      </p:sp>
      <p:sp>
        <p:nvSpPr>
          <p:cNvPr id="5" name="矩形 4"/>
          <p:cNvSpPr/>
          <p:nvPr/>
        </p:nvSpPr>
        <p:spPr>
          <a:xfrm>
            <a:off x="1318260" y="1442943"/>
            <a:ext cx="8604738" cy="707886"/>
          </a:xfrm>
          <a:prstGeom prst="rect">
            <a:avLst/>
          </a:prstGeom>
        </p:spPr>
        <p:txBody>
          <a:bodyPr wrap="square">
            <a:spAutoFit/>
          </a:bodyPr>
          <a:lstStyle/>
          <a:p>
            <a:pPr algn="ctr"/>
            <a:r>
              <a:rPr lang="zh-CN" altLang="en-US" sz="4000" b="1" dirty="0"/>
              <a:t>课堂作业</a:t>
            </a:r>
            <a:endParaRPr lang="zh-CN" altLang="en-US" sz="4000" b="1"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1"/>
          </p:nvPr>
        </p:nvSpPr>
        <p:spPr/>
        <p:txBody>
          <a:bodyP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600" b="0" i="0" u="none" strike="noStrike" kern="1200" cap="none" spc="0" normalizeH="0" baseline="0" noProof="1">
              <a:ln>
                <a:noFill/>
              </a:ln>
              <a:solidFill>
                <a:schemeClr val="tx1">
                  <a:tint val="75000"/>
                </a:schemeClr>
              </a:solidFill>
              <a:effectLst/>
              <a:uLnTx/>
              <a:uFillTx/>
              <a:latin typeface="Calibri" panose="020F0502020204030204" pitchFamily="34" charset="0"/>
              <a:ea typeface="宋体" panose="02010600030101010101" pitchFamily="2" charset="-122"/>
              <a:cs typeface="+mn-cs"/>
            </a:endParaRPr>
          </a:p>
        </p:txBody>
      </p:sp>
      <p:sp>
        <p:nvSpPr>
          <p:cNvPr id="3" name="灯片编号占位符 2"/>
          <p:cNvSpPr>
            <a:spLocks noGrp="1"/>
          </p:cNvSpPr>
          <p:nvPr>
            <p:ph type="sldNum" sz="quarter" idx="12"/>
          </p:nvPr>
        </p:nvSpPr>
        <p:spPr/>
        <p:txBody>
          <a:bodyPr/>
          <a:lstStyle/>
          <a:p>
            <a:pPr lvl="0" eaLnBrk="1" hangingPunct="1"/>
            <a:fld id="{9A0DB2DC-4C9A-4742-B13C-FB6460FD3503}" type="slidenum">
              <a:rPr lang="zh-CN" altLang="en-US" smtClean="0">
                <a:latin typeface="Calibri" panose="020F0502020204030204" pitchFamily="34" charset="0"/>
              </a:rPr>
            </a:fld>
            <a:endParaRPr lang="zh-CN" altLang="en-US" dirty="0">
              <a:latin typeface="Calibri" panose="020F0502020204030204" pitchFamily="34"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55013" y="1187078"/>
            <a:ext cx="6677971" cy="5518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任意多边形: 形状 18"/>
          <p:cNvSpPr/>
          <p:nvPr/>
        </p:nvSpPr>
        <p:spPr>
          <a:xfrm rot="18958199">
            <a:off x="10948234" y="2345971"/>
            <a:ext cx="617256" cy="617256"/>
          </a:xfrm>
          <a:custGeom>
            <a:avLst/>
            <a:gdLst>
              <a:gd name="connsiteX0" fmla="*/ 638672 w 2160240"/>
              <a:gd name="connsiteY0" fmla="*/ 411048 h 2160240"/>
              <a:gd name="connsiteX1" fmla="*/ 417942 w 2160240"/>
              <a:gd name="connsiteY1" fmla="*/ 631778 h 2160240"/>
              <a:gd name="connsiteX2" fmla="*/ 417942 w 2160240"/>
              <a:gd name="connsiteY2" fmla="*/ 1514674 h 2160240"/>
              <a:gd name="connsiteX3" fmla="*/ 638672 w 2160240"/>
              <a:gd name="connsiteY3" fmla="*/ 1735404 h 2160240"/>
              <a:gd name="connsiteX4" fmla="*/ 1521568 w 2160240"/>
              <a:gd name="connsiteY4" fmla="*/ 1735404 h 2160240"/>
              <a:gd name="connsiteX5" fmla="*/ 1742298 w 2160240"/>
              <a:gd name="connsiteY5" fmla="*/ 1514674 h 2160240"/>
              <a:gd name="connsiteX6" fmla="*/ 1742298 w 2160240"/>
              <a:gd name="connsiteY6" fmla="*/ 631778 h 2160240"/>
              <a:gd name="connsiteX7" fmla="*/ 1521568 w 2160240"/>
              <a:gd name="connsiteY7" fmla="*/ 411048 h 2160240"/>
              <a:gd name="connsiteX8" fmla="*/ 360047 w 2160240"/>
              <a:gd name="connsiteY8" fmla="*/ 0 h 2160240"/>
              <a:gd name="connsiteX9" fmla="*/ 1800193 w 2160240"/>
              <a:gd name="connsiteY9" fmla="*/ 0 h 2160240"/>
              <a:gd name="connsiteX10" fmla="*/ 2160240 w 2160240"/>
              <a:gd name="connsiteY10" fmla="*/ 360047 h 2160240"/>
              <a:gd name="connsiteX11" fmla="*/ 2160240 w 2160240"/>
              <a:gd name="connsiteY11" fmla="*/ 1800193 h 2160240"/>
              <a:gd name="connsiteX12" fmla="*/ 1800193 w 2160240"/>
              <a:gd name="connsiteY12" fmla="*/ 2160240 h 2160240"/>
              <a:gd name="connsiteX13" fmla="*/ 360047 w 2160240"/>
              <a:gd name="connsiteY13" fmla="*/ 2160240 h 2160240"/>
              <a:gd name="connsiteX14" fmla="*/ 0 w 2160240"/>
              <a:gd name="connsiteY14" fmla="*/ 1800193 h 2160240"/>
              <a:gd name="connsiteX15" fmla="*/ 0 w 2160240"/>
              <a:gd name="connsiteY15" fmla="*/ 360047 h 2160240"/>
              <a:gd name="connsiteX16" fmla="*/ 360047 w 2160240"/>
              <a:gd name="connsiteY16" fmla="*/ 0 h 216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60240" h="2160240">
                <a:moveTo>
                  <a:pt x="638672" y="411048"/>
                </a:moveTo>
                <a:cubicBezTo>
                  <a:pt x="516766" y="411048"/>
                  <a:pt x="417942" y="509872"/>
                  <a:pt x="417942" y="631778"/>
                </a:cubicBezTo>
                <a:lnTo>
                  <a:pt x="417942" y="1514674"/>
                </a:lnTo>
                <a:cubicBezTo>
                  <a:pt x="417942" y="1636580"/>
                  <a:pt x="516766" y="1735404"/>
                  <a:pt x="638672" y="1735404"/>
                </a:cubicBezTo>
                <a:lnTo>
                  <a:pt x="1521568" y="1735404"/>
                </a:lnTo>
                <a:cubicBezTo>
                  <a:pt x="1643474" y="1735404"/>
                  <a:pt x="1742298" y="1636580"/>
                  <a:pt x="1742298" y="1514674"/>
                </a:cubicBezTo>
                <a:lnTo>
                  <a:pt x="1742298" y="631778"/>
                </a:lnTo>
                <a:cubicBezTo>
                  <a:pt x="1742298" y="509872"/>
                  <a:pt x="1643474" y="411048"/>
                  <a:pt x="1521568" y="411048"/>
                </a:cubicBezTo>
                <a:close/>
                <a:moveTo>
                  <a:pt x="360047" y="0"/>
                </a:moveTo>
                <a:lnTo>
                  <a:pt x="1800193" y="0"/>
                </a:lnTo>
                <a:cubicBezTo>
                  <a:pt x="1999041" y="0"/>
                  <a:pt x="2160240" y="161199"/>
                  <a:pt x="2160240" y="360047"/>
                </a:cubicBezTo>
                <a:lnTo>
                  <a:pt x="2160240" y="1800193"/>
                </a:lnTo>
                <a:cubicBezTo>
                  <a:pt x="2160240" y="1999041"/>
                  <a:pt x="1999041" y="2160240"/>
                  <a:pt x="1800193" y="2160240"/>
                </a:cubicBezTo>
                <a:lnTo>
                  <a:pt x="360047" y="2160240"/>
                </a:lnTo>
                <a:cubicBezTo>
                  <a:pt x="161199" y="2160240"/>
                  <a:pt x="0" y="1999041"/>
                  <a:pt x="0" y="1800193"/>
                </a:cubicBezTo>
                <a:lnTo>
                  <a:pt x="0" y="360047"/>
                </a:lnTo>
                <a:cubicBezTo>
                  <a:pt x="0" y="161199"/>
                  <a:pt x="161199" y="0"/>
                  <a:pt x="360047"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12" name="图片 11"/>
          <p:cNvPicPr>
            <a:picLocks noChangeAspect="1"/>
          </p:cNvPicPr>
          <p:nvPr/>
        </p:nvPicPr>
        <p:blipFill>
          <a:blip r:embed="rId1"/>
          <a:stretch>
            <a:fillRect/>
          </a:stretch>
        </p:blipFill>
        <p:spPr>
          <a:xfrm>
            <a:off x="0" y="-25713"/>
            <a:ext cx="12192000" cy="2273085"/>
          </a:xfrm>
          <a:prstGeom prst="rect">
            <a:avLst/>
          </a:prstGeom>
        </p:spPr>
      </p:pic>
      <p:sp>
        <p:nvSpPr>
          <p:cNvPr id="13" name="Rectangle 5"/>
          <p:cNvSpPr txBox="1">
            <a:spLocks noChangeArrowheads="1"/>
          </p:cNvSpPr>
          <p:nvPr/>
        </p:nvSpPr>
        <p:spPr>
          <a:xfrm>
            <a:off x="265611" y="396284"/>
            <a:ext cx="11558663" cy="2101850"/>
          </a:xfrm>
          <a:prstGeom prst="rect">
            <a:avLst/>
          </a:prstGeom>
        </p:spPr>
        <p:txBody>
          <a:bodyP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a:lnSpc>
                <a:spcPct val="150000"/>
              </a:lnSpc>
            </a:pPr>
            <a:r>
              <a:rPr lang="zh-CN" altLang="en-US" sz="5400" kern="0" dirty="0">
                <a:solidFill>
                  <a:srgbClr val="C00000"/>
                </a:solidFill>
                <a:latin typeface="Times New Roman" panose="02020603050405020304" pitchFamily="18" charset="0"/>
                <a:ea typeface="黑体" panose="02010609060101010101" pitchFamily="49" charset="-122"/>
              </a:rPr>
              <a:t>互换性与技术测量</a:t>
            </a:r>
            <a:endParaRPr lang="en-US" altLang="zh-CN" sz="5400" kern="0" dirty="0">
              <a:solidFill>
                <a:srgbClr val="C00000"/>
              </a:solidFill>
              <a:latin typeface="Times New Roman" panose="02020603050405020304" pitchFamily="18" charset="0"/>
              <a:ea typeface="黑体" panose="02010609060101010101" pitchFamily="49" charset="-122"/>
            </a:endParaRPr>
          </a:p>
          <a:p>
            <a:pPr>
              <a:lnSpc>
                <a:spcPct val="150000"/>
              </a:lnSpc>
            </a:pPr>
            <a:endParaRPr lang="en-US" altLang="zh-CN" sz="1800" kern="0" dirty="0">
              <a:solidFill>
                <a:srgbClr val="C00000"/>
              </a:solidFill>
              <a:latin typeface="Times New Roman" panose="02020603050405020304" pitchFamily="18" charset="0"/>
              <a:cs typeface="Times New Roman" panose="02020603050405020304" pitchFamily="18" charset="0"/>
            </a:endParaRPr>
          </a:p>
          <a:p>
            <a:pPr>
              <a:lnSpc>
                <a:spcPct val="150000"/>
              </a:lnSpc>
            </a:pPr>
            <a:r>
              <a:rPr lang="en-US" altLang="zh-CN" sz="4000" kern="0" dirty="0">
                <a:solidFill>
                  <a:srgbClr val="C00000"/>
                </a:solidFill>
                <a:latin typeface="Times New Roman" panose="02020603050405020304" pitchFamily="18" charset="0"/>
                <a:cs typeface="Times New Roman" panose="02020603050405020304" pitchFamily="18" charset="0"/>
              </a:rPr>
              <a:t>Interchangeability and Technical Measurement</a:t>
            </a:r>
            <a:r>
              <a:rPr lang="en-US" altLang="zh-CN" sz="4000" kern="0" dirty="0">
                <a:solidFill>
                  <a:srgbClr val="C00000"/>
                </a:solidFill>
              </a:rPr>
              <a:t> </a:t>
            </a:r>
            <a:endParaRPr lang="zh-CN" altLang="en-US" sz="4000" kern="0" dirty="0">
              <a:solidFill>
                <a:srgbClr val="C00000"/>
              </a:solidFill>
            </a:endParaRPr>
          </a:p>
        </p:txBody>
      </p:sp>
      <p:sp>
        <p:nvSpPr>
          <p:cNvPr id="8" name="Text Box 5"/>
          <p:cNvSpPr txBox="1">
            <a:spLocks noChangeArrowheads="1"/>
          </p:cNvSpPr>
          <p:nvPr/>
        </p:nvSpPr>
        <p:spPr bwMode="auto">
          <a:xfrm>
            <a:off x="1872495" y="3760713"/>
            <a:ext cx="8692136" cy="1883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spcBef>
                <a:spcPct val="0"/>
              </a:spcBef>
              <a:buFontTx/>
              <a:buNone/>
            </a:pPr>
            <a:r>
              <a:rPr lang="zh-CN" altLang="en-US" sz="8800" b="1" dirty="0">
                <a:solidFill>
                  <a:srgbClr val="333399"/>
                </a:solidFill>
                <a:latin typeface="华文中宋" panose="02010600040101010101" pitchFamily="2" charset="-122"/>
                <a:ea typeface="华文中宋" panose="02010600040101010101" pitchFamily="2" charset="-122"/>
                <a:sym typeface="Symbol" panose="05050102010706020507" pitchFamily="18" charset="2"/>
              </a:rPr>
              <a:t>谢谢！</a:t>
            </a:r>
            <a:endParaRPr lang="en-US" sz="8800" b="1" dirty="0">
              <a:solidFill>
                <a:srgbClr val="333399"/>
              </a:solidFill>
              <a:latin typeface="华文中宋" panose="02010600040101010101" pitchFamily="2" charset="-122"/>
              <a:ea typeface="华文中宋" panose="02010600040101010101" pitchFamily="2" charset="-122"/>
              <a:sym typeface="Symbol" panose="05050102010706020507" pitchFamily="18" charset="2"/>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250372" y="974500"/>
            <a:ext cx="11691256" cy="558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1080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eaLnBrk="1" hangingPunct="1">
              <a:lnSpc>
                <a:spcPct val="150000"/>
              </a:lnSpc>
              <a:spcBef>
                <a:spcPct val="0"/>
              </a:spcBef>
              <a:buFont typeface="Wingdings" panose="05000000000000000000" pitchFamily="2" charset="2"/>
              <a:buChar char="ü"/>
              <a:defRPr/>
            </a:pPr>
            <a:r>
              <a:rPr lang="zh-CN" altLang="en-US" b="1" u="sng" dirty="0">
                <a:solidFill>
                  <a:srgbClr val="C00000"/>
                </a:solidFill>
                <a:latin typeface="Times New Roman" panose="02020603050405020304" pitchFamily="18" charset="0"/>
              </a:rPr>
              <a:t>测量要素</a:t>
            </a:r>
            <a:endParaRPr lang="zh-CN" altLang="en-US" b="1" u="sng" dirty="0">
              <a:solidFill>
                <a:srgbClr val="C00000"/>
              </a:solidFill>
              <a:latin typeface="Times New Roman" panose="02020603050405020304" pitchFamily="18" charset="0"/>
            </a:endParaRPr>
          </a:p>
          <a:p>
            <a:pPr marL="0" indent="0" eaLnBrk="1" hangingPunct="1">
              <a:lnSpc>
                <a:spcPct val="150000"/>
              </a:lnSpc>
              <a:spcBef>
                <a:spcPct val="10000"/>
              </a:spcBef>
              <a:buNone/>
              <a:defRPr/>
            </a:pPr>
            <a:r>
              <a:rPr lang="en-US" altLang="zh-CN" sz="2800" b="1" kern="0" dirty="0">
                <a:solidFill>
                  <a:srgbClr val="C00000"/>
                </a:solidFill>
                <a:latin typeface="楷体_GB2312" pitchFamily="49" charset="-122"/>
                <a:ea typeface="楷体_GB2312" pitchFamily="49" charset="-122"/>
              </a:rPr>
              <a:t>1). </a:t>
            </a:r>
            <a:r>
              <a:rPr lang="zh-CN" altLang="en-US" sz="2800" b="1" kern="0" dirty="0">
                <a:solidFill>
                  <a:srgbClr val="C00000"/>
                </a:solidFill>
                <a:latin typeface="楷体_GB2312" pitchFamily="49" charset="-122"/>
                <a:ea typeface="楷体_GB2312" pitchFamily="49" charset="-122"/>
              </a:rPr>
              <a:t>被测对象</a:t>
            </a:r>
            <a:r>
              <a:rPr lang="zh-CN" altLang="en-US" sz="2800" kern="0" dirty="0">
                <a:solidFill>
                  <a:srgbClr val="C00000"/>
                </a:solidFill>
                <a:latin typeface="楷体_GB2312" pitchFamily="49" charset="-122"/>
                <a:ea typeface="楷体_GB2312" pitchFamily="49" charset="-122"/>
              </a:rPr>
              <a:t> </a:t>
            </a:r>
            <a:r>
              <a:rPr lang="zh-CN" altLang="en-US" sz="2800" kern="0" dirty="0">
                <a:latin typeface="楷体_GB2312" pitchFamily="49" charset="-122"/>
                <a:ea typeface="楷体_GB2312" pitchFamily="49" charset="-122"/>
              </a:rPr>
              <a:t>本课程被测对象是</a:t>
            </a:r>
            <a:r>
              <a:rPr lang="zh-CN" altLang="en-US" sz="2800" b="1" kern="0" dirty="0">
                <a:solidFill>
                  <a:srgbClr val="FF3300"/>
                </a:solidFill>
                <a:latin typeface="楷体_GB2312" pitchFamily="49" charset="-122"/>
                <a:ea typeface="楷体_GB2312" pitchFamily="49" charset="-122"/>
              </a:rPr>
              <a:t>几何量</a:t>
            </a:r>
            <a:r>
              <a:rPr lang="zh-CN" altLang="en-US" sz="2800" kern="0" dirty="0">
                <a:latin typeface="楷体_GB2312" pitchFamily="49" charset="-122"/>
                <a:ea typeface="楷体_GB2312" pitchFamily="49" charset="-122"/>
              </a:rPr>
              <a:t>，包括长度、几何误差、表面粗糙度、螺纹及齿轮的几何参数等。</a:t>
            </a:r>
            <a:endParaRPr lang="zh-CN" altLang="en-US" sz="2800" kern="0" dirty="0">
              <a:latin typeface="楷体_GB2312" pitchFamily="49" charset="-122"/>
              <a:ea typeface="楷体_GB2312" pitchFamily="49" charset="-122"/>
            </a:endParaRPr>
          </a:p>
          <a:p>
            <a:pPr marL="0" indent="0" eaLnBrk="1" hangingPunct="1">
              <a:lnSpc>
                <a:spcPct val="150000"/>
              </a:lnSpc>
              <a:spcBef>
                <a:spcPct val="10000"/>
              </a:spcBef>
              <a:buNone/>
              <a:defRPr/>
            </a:pPr>
            <a:r>
              <a:rPr lang="en-US" altLang="zh-CN" sz="2800" b="1" kern="0" dirty="0">
                <a:solidFill>
                  <a:srgbClr val="C00000"/>
                </a:solidFill>
                <a:latin typeface="楷体_GB2312" pitchFamily="49" charset="-122"/>
                <a:ea typeface="楷体_GB2312" pitchFamily="49" charset="-122"/>
              </a:rPr>
              <a:t>2). </a:t>
            </a:r>
            <a:r>
              <a:rPr lang="zh-CN" altLang="en-US" sz="2800" b="1" kern="0" dirty="0">
                <a:solidFill>
                  <a:srgbClr val="C00000"/>
                </a:solidFill>
                <a:latin typeface="楷体_GB2312" pitchFamily="49" charset="-122"/>
                <a:ea typeface="楷体_GB2312" pitchFamily="49" charset="-122"/>
              </a:rPr>
              <a:t>计量单位</a:t>
            </a:r>
            <a:r>
              <a:rPr lang="zh-CN" altLang="en-US" sz="2800" kern="0" dirty="0">
                <a:solidFill>
                  <a:srgbClr val="C00000"/>
                </a:solidFill>
              </a:rPr>
              <a:t> </a:t>
            </a:r>
            <a:r>
              <a:rPr lang="zh-CN" altLang="en-US" sz="2800" kern="0" dirty="0">
                <a:solidFill>
                  <a:srgbClr val="C00000"/>
                </a:solidFill>
                <a:latin typeface="楷体_GB2312" pitchFamily="49" charset="-122"/>
                <a:ea typeface="楷体_GB2312" pitchFamily="49" charset="-122"/>
                <a:cs typeface="Times New Roman" panose="02020603050405020304" pitchFamily="18" charset="0"/>
              </a:rPr>
              <a:t> </a:t>
            </a:r>
            <a:r>
              <a:rPr lang="zh-CN" altLang="en-US" sz="2800" kern="0" dirty="0">
                <a:latin typeface="Times New Roman" panose="02020603050405020304" pitchFamily="18" charset="0"/>
                <a:ea typeface="楷体_GB2312" pitchFamily="49" charset="-122"/>
                <a:cs typeface="Times New Roman" panose="02020603050405020304" pitchFamily="18" charset="0"/>
              </a:rPr>
              <a:t>采用国际单位制（</a:t>
            </a:r>
            <a:r>
              <a:rPr lang="en-US" altLang="zh-CN" sz="2800" kern="0" dirty="0">
                <a:latin typeface="Times New Roman" panose="02020603050405020304" pitchFamily="18" charset="0"/>
                <a:ea typeface="楷体_GB2312" pitchFamily="49" charset="-122"/>
                <a:cs typeface="Times New Roman" panose="02020603050405020304" pitchFamily="18" charset="0"/>
              </a:rPr>
              <a:t>SI</a:t>
            </a:r>
            <a:r>
              <a:rPr lang="zh-CN" altLang="en-US" sz="2800" kern="0" dirty="0">
                <a:latin typeface="Times New Roman" panose="02020603050405020304" pitchFamily="18" charset="0"/>
                <a:ea typeface="楷体_GB2312" pitchFamily="49" charset="-122"/>
                <a:cs typeface="Times New Roman" panose="02020603050405020304" pitchFamily="18" charset="0"/>
              </a:rPr>
              <a:t>），长度基本单位</a:t>
            </a:r>
            <a:r>
              <a:rPr lang="zh-CN" altLang="en-US" sz="2800" b="1" kern="0" dirty="0">
                <a:solidFill>
                  <a:srgbClr val="FF3300"/>
                </a:solidFill>
                <a:latin typeface="Times New Roman" panose="02020603050405020304" pitchFamily="18" charset="0"/>
                <a:ea typeface="楷体_GB2312" pitchFamily="49" charset="-122"/>
                <a:cs typeface="Times New Roman" panose="02020603050405020304" pitchFamily="18" charset="0"/>
              </a:rPr>
              <a:t>米</a:t>
            </a:r>
            <a:r>
              <a:rPr lang="en-US" altLang="zh-CN" sz="2800" kern="0" dirty="0">
                <a:latin typeface="Times New Roman" panose="02020603050405020304" pitchFamily="18" charset="0"/>
                <a:ea typeface="楷体_GB2312" pitchFamily="49" charset="-122"/>
                <a:cs typeface="Times New Roman" panose="02020603050405020304" pitchFamily="18" charset="0"/>
              </a:rPr>
              <a:t>(m)</a:t>
            </a:r>
            <a:r>
              <a:rPr lang="zh-CN" altLang="en-US" sz="2800" kern="0" dirty="0">
                <a:latin typeface="Times New Roman" panose="02020603050405020304" pitchFamily="18" charset="0"/>
                <a:ea typeface="楷体_GB2312" pitchFamily="49" charset="-122"/>
                <a:cs typeface="Times New Roman" panose="02020603050405020304" pitchFamily="18" charset="0"/>
              </a:rPr>
              <a:t>，常用单位</a:t>
            </a:r>
            <a:r>
              <a:rPr lang="zh-CN" altLang="en-US" sz="2800" b="1" kern="0" dirty="0">
                <a:solidFill>
                  <a:srgbClr val="FF3300"/>
                </a:solidFill>
                <a:latin typeface="Times New Roman" panose="02020603050405020304" pitchFamily="18" charset="0"/>
                <a:ea typeface="楷体_GB2312" pitchFamily="49" charset="-122"/>
                <a:cs typeface="Times New Roman" panose="02020603050405020304" pitchFamily="18" charset="0"/>
              </a:rPr>
              <a:t>毫米</a:t>
            </a:r>
            <a:r>
              <a:rPr lang="en-US" altLang="zh-CN" sz="2800" kern="0" dirty="0">
                <a:latin typeface="Times New Roman" panose="02020603050405020304" pitchFamily="18" charset="0"/>
                <a:ea typeface="楷体_GB2312" pitchFamily="49" charset="-122"/>
                <a:cs typeface="Times New Roman" panose="02020603050405020304" pitchFamily="18" charset="0"/>
              </a:rPr>
              <a:t>(mm)</a:t>
            </a:r>
            <a:r>
              <a:rPr lang="zh-CN" altLang="en-US" sz="2800" kern="0" dirty="0">
                <a:latin typeface="Times New Roman" panose="02020603050405020304" pitchFamily="18" charset="0"/>
                <a:ea typeface="楷体_GB2312" pitchFamily="49" charset="-122"/>
                <a:cs typeface="Times New Roman" panose="02020603050405020304" pitchFamily="18" charset="0"/>
              </a:rPr>
              <a:t>和</a:t>
            </a:r>
            <a:r>
              <a:rPr lang="zh-CN" altLang="en-US" sz="2800" b="1" kern="0" dirty="0">
                <a:solidFill>
                  <a:srgbClr val="FF3300"/>
                </a:solidFill>
                <a:latin typeface="Times New Roman" panose="02020603050405020304" pitchFamily="18" charset="0"/>
                <a:ea typeface="楷体_GB2312" pitchFamily="49" charset="-122"/>
                <a:cs typeface="Times New Roman" panose="02020603050405020304" pitchFamily="18" charset="0"/>
              </a:rPr>
              <a:t>微米</a:t>
            </a:r>
            <a:r>
              <a:rPr lang="en-US" altLang="zh-CN" sz="2800" kern="0" dirty="0">
                <a:latin typeface="Times New Roman" panose="02020603050405020304" pitchFamily="18" charset="0"/>
                <a:ea typeface="楷体_GB2312" pitchFamily="49" charset="-122"/>
                <a:cs typeface="Times New Roman" panose="02020603050405020304" pitchFamily="18" charset="0"/>
              </a:rPr>
              <a:t>(</a:t>
            </a:r>
            <a:r>
              <a:rPr lang="en-US" altLang="zh-CN" sz="2800" kern="0" dirty="0" err="1">
                <a:latin typeface="Times New Roman" panose="02020603050405020304" pitchFamily="18" charset="0"/>
                <a:ea typeface="楷体_GB2312" pitchFamily="49" charset="-122"/>
                <a:cs typeface="Times New Roman" panose="02020603050405020304" pitchFamily="18" charset="0"/>
              </a:rPr>
              <a:t>μm</a:t>
            </a:r>
            <a:r>
              <a:rPr lang="en-US" altLang="zh-CN" sz="2800" kern="0" dirty="0">
                <a:latin typeface="Times New Roman" panose="02020603050405020304" pitchFamily="18" charset="0"/>
                <a:ea typeface="楷体_GB2312" pitchFamily="49" charset="-122"/>
                <a:cs typeface="Times New Roman" panose="02020603050405020304" pitchFamily="18" charset="0"/>
              </a:rPr>
              <a:t>)</a:t>
            </a:r>
            <a:r>
              <a:rPr lang="zh-CN" altLang="en-US" sz="2800" kern="0" dirty="0">
                <a:latin typeface="Times New Roman" panose="02020603050405020304" pitchFamily="18" charset="0"/>
                <a:ea typeface="楷体_GB2312" pitchFamily="49" charset="-122"/>
                <a:cs typeface="Times New Roman" panose="02020603050405020304" pitchFamily="18" charset="0"/>
              </a:rPr>
              <a:t>。</a:t>
            </a:r>
            <a:endParaRPr lang="zh-CN" altLang="en-US" sz="2800" kern="0" dirty="0">
              <a:latin typeface="Times New Roman" panose="02020603050405020304" pitchFamily="18" charset="0"/>
              <a:ea typeface="楷体_GB2312" pitchFamily="49" charset="-122"/>
              <a:cs typeface="Times New Roman" panose="02020603050405020304" pitchFamily="18" charset="0"/>
            </a:endParaRPr>
          </a:p>
          <a:p>
            <a:pPr marL="0" indent="0" eaLnBrk="1" hangingPunct="1">
              <a:lnSpc>
                <a:spcPct val="150000"/>
              </a:lnSpc>
              <a:spcBef>
                <a:spcPct val="10000"/>
              </a:spcBef>
              <a:buNone/>
              <a:defRPr/>
            </a:pPr>
            <a:r>
              <a:rPr lang="en-US" altLang="zh-CN" sz="2800" b="1" kern="0" dirty="0">
                <a:solidFill>
                  <a:srgbClr val="C00000"/>
                </a:solidFill>
                <a:latin typeface="楷体_GB2312" pitchFamily="49" charset="-122"/>
                <a:ea typeface="楷体_GB2312" pitchFamily="49" charset="-122"/>
              </a:rPr>
              <a:t>3). </a:t>
            </a:r>
            <a:r>
              <a:rPr lang="zh-CN" altLang="en-US" sz="2800" b="1" kern="0" dirty="0">
                <a:solidFill>
                  <a:srgbClr val="C00000"/>
                </a:solidFill>
                <a:latin typeface="楷体_GB2312" pitchFamily="49" charset="-122"/>
                <a:ea typeface="楷体_GB2312" pitchFamily="49" charset="-122"/>
              </a:rPr>
              <a:t>测量方法</a:t>
            </a:r>
            <a:r>
              <a:rPr lang="zh-CN" altLang="en-US" sz="2800" kern="0" dirty="0">
                <a:solidFill>
                  <a:srgbClr val="C00000"/>
                </a:solidFill>
                <a:latin typeface="楷体_GB2312" pitchFamily="49" charset="-122"/>
                <a:ea typeface="楷体_GB2312" pitchFamily="49" charset="-122"/>
              </a:rPr>
              <a:t>  </a:t>
            </a:r>
            <a:r>
              <a:rPr lang="zh-CN" altLang="en-US" sz="2800" kern="0" dirty="0">
                <a:latin typeface="Times New Roman" panose="02020603050405020304" pitchFamily="18" charset="0"/>
                <a:ea typeface="楷体_GB2312" pitchFamily="49" charset="-122"/>
              </a:rPr>
              <a:t>测量时所采用的</a:t>
            </a:r>
            <a:r>
              <a:rPr lang="zh-CN" altLang="en-US" sz="2800" b="1" kern="0" dirty="0">
                <a:solidFill>
                  <a:srgbClr val="FF3300"/>
                </a:solidFill>
                <a:latin typeface="Times New Roman" panose="02020603050405020304" pitchFamily="18" charset="0"/>
                <a:ea typeface="楷体_GB2312" pitchFamily="49" charset="-122"/>
              </a:rPr>
              <a:t>测量原理</a:t>
            </a:r>
            <a:r>
              <a:rPr lang="zh-CN" altLang="en-US" sz="2800" kern="0" dirty="0">
                <a:latin typeface="Times New Roman" panose="02020603050405020304" pitchFamily="18" charset="0"/>
                <a:ea typeface="楷体_GB2312" pitchFamily="49" charset="-122"/>
              </a:rPr>
              <a:t>、</a:t>
            </a:r>
            <a:r>
              <a:rPr lang="zh-CN" altLang="en-US" sz="2800" b="1" kern="0" dirty="0">
                <a:solidFill>
                  <a:srgbClr val="FF3300"/>
                </a:solidFill>
                <a:latin typeface="Times New Roman" panose="02020603050405020304" pitchFamily="18" charset="0"/>
                <a:ea typeface="楷体_GB2312" pitchFamily="49" charset="-122"/>
              </a:rPr>
              <a:t>计量器具</a:t>
            </a:r>
            <a:r>
              <a:rPr lang="zh-CN" altLang="en-US" sz="2800" kern="0" dirty="0">
                <a:latin typeface="Times New Roman" panose="02020603050405020304" pitchFamily="18" charset="0"/>
                <a:ea typeface="楷体_GB2312" pitchFamily="49" charset="-122"/>
              </a:rPr>
              <a:t>和</a:t>
            </a:r>
            <a:r>
              <a:rPr lang="zh-CN" altLang="en-US" sz="2800" b="1" kern="0" dirty="0">
                <a:solidFill>
                  <a:srgbClr val="FF3300"/>
                </a:solidFill>
                <a:latin typeface="Times New Roman" panose="02020603050405020304" pitchFamily="18" charset="0"/>
                <a:ea typeface="楷体_GB2312" pitchFamily="49" charset="-122"/>
              </a:rPr>
              <a:t>测量条件</a:t>
            </a:r>
            <a:r>
              <a:rPr lang="zh-CN" altLang="en-US" sz="2800" kern="0" dirty="0">
                <a:latin typeface="Times New Roman" panose="02020603050405020304" pitchFamily="18" charset="0"/>
                <a:ea typeface="楷体_GB2312" pitchFamily="49" charset="-122"/>
              </a:rPr>
              <a:t>的综合。</a:t>
            </a:r>
            <a:endParaRPr lang="zh-CN" altLang="en-US" sz="2800" kern="0" dirty="0">
              <a:latin typeface="Times New Roman" panose="02020603050405020304" pitchFamily="18" charset="0"/>
              <a:ea typeface="楷体_GB2312" pitchFamily="49" charset="-122"/>
            </a:endParaRPr>
          </a:p>
          <a:p>
            <a:pPr marL="0" indent="0" eaLnBrk="1" hangingPunct="1">
              <a:lnSpc>
                <a:spcPct val="150000"/>
              </a:lnSpc>
              <a:spcBef>
                <a:spcPct val="10000"/>
              </a:spcBef>
              <a:buNone/>
              <a:defRPr/>
            </a:pPr>
            <a:r>
              <a:rPr lang="en-US" altLang="zh-CN" sz="2800" b="1" kern="0" dirty="0">
                <a:solidFill>
                  <a:srgbClr val="C00000"/>
                </a:solidFill>
                <a:latin typeface="楷体_GB2312" pitchFamily="49" charset="-122"/>
                <a:ea typeface="楷体_GB2312" pitchFamily="49" charset="-122"/>
              </a:rPr>
              <a:t>4). </a:t>
            </a:r>
            <a:r>
              <a:rPr lang="zh-CN" altLang="en-US" sz="2800" b="1" kern="0" dirty="0">
                <a:solidFill>
                  <a:srgbClr val="C00000"/>
                </a:solidFill>
                <a:latin typeface="楷体_GB2312" pitchFamily="49" charset="-122"/>
                <a:ea typeface="楷体_GB2312" pitchFamily="49" charset="-122"/>
              </a:rPr>
              <a:t>测量精度</a:t>
            </a:r>
            <a:r>
              <a:rPr lang="zh-CN" altLang="en-US" sz="2800" kern="0" dirty="0">
                <a:solidFill>
                  <a:srgbClr val="C00000"/>
                </a:solidFill>
                <a:latin typeface="楷体_GB2312" pitchFamily="49" charset="-122"/>
                <a:ea typeface="楷体_GB2312" pitchFamily="49" charset="-122"/>
              </a:rPr>
              <a:t>  </a:t>
            </a:r>
            <a:r>
              <a:rPr lang="zh-CN" altLang="en-US" sz="2800" b="1" kern="0" dirty="0">
                <a:solidFill>
                  <a:srgbClr val="FF3300"/>
                </a:solidFill>
                <a:latin typeface="Times New Roman" panose="02020603050405020304" pitchFamily="18" charset="0"/>
                <a:ea typeface="楷体_GB2312" pitchFamily="49" charset="-122"/>
              </a:rPr>
              <a:t>测量结果与参考量值相一致的程度</a:t>
            </a:r>
            <a:r>
              <a:rPr lang="zh-CN" altLang="en-US" sz="2800" kern="0" dirty="0">
                <a:latin typeface="Times New Roman" panose="02020603050405020304" pitchFamily="18" charset="0"/>
                <a:ea typeface="楷体_GB2312" pitchFamily="49" charset="-122"/>
              </a:rPr>
              <a:t>。由于在测量过程中总是不可避免地出现测量误差，故</a:t>
            </a:r>
            <a:r>
              <a:rPr lang="zh-CN" altLang="en-US" sz="2800" b="1" u="sng" kern="0" dirty="0">
                <a:latin typeface="Times New Roman" panose="02020603050405020304" pitchFamily="18" charset="0"/>
                <a:ea typeface="楷体_GB2312" pitchFamily="49" charset="-122"/>
              </a:rPr>
              <a:t>无测量精度的测量是毫无意义的测量</a:t>
            </a:r>
            <a:r>
              <a:rPr lang="zh-CN" altLang="en-US" sz="2800" kern="0" dirty="0">
                <a:latin typeface="Times New Roman" panose="02020603050405020304" pitchFamily="18" charset="0"/>
                <a:ea typeface="楷体_GB2312" pitchFamily="49" charset="-122"/>
              </a:rPr>
              <a:t>。</a:t>
            </a:r>
            <a:endParaRPr lang="zh-CN" altLang="en-US" sz="2800" kern="0" dirty="0">
              <a:latin typeface="Times New Roman" panose="02020603050405020304" pitchFamily="18" charset="0"/>
              <a:ea typeface="楷体_GB2312" pitchFamily="49" charset="-122"/>
            </a:endParaRPr>
          </a:p>
        </p:txBody>
      </p:sp>
      <p:sp>
        <p:nvSpPr>
          <p:cNvPr id="5"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1</a:t>
            </a:r>
            <a:r>
              <a:rPr lang="zh-CN" altLang="en-US" kern="0" dirty="0">
                <a:latin typeface="方正隶书简体" panose="03000509000000000000" pitchFamily="2" charset="-122"/>
                <a:ea typeface="方正隶书简体" panose="03000509000000000000" pitchFamily="2" charset="-122"/>
              </a:rPr>
              <a:t> 概述</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 calcmode="lin" valueType="num">
                                      <p:cBhvr additive="base">
                                        <p:cTn id="7"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anim calcmode="lin" valueType="num">
                                      <p:cBhvr additive="base">
                                        <p:cTn id="13"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7" name="Rectangle 3"/>
          <p:cNvSpPr>
            <a:spLocks noGrp="1" noChangeArrowheads="1"/>
          </p:cNvSpPr>
          <p:nvPr>
            <p:ph type="body" idx="1"/>
          </p:nvPr>
        </p:nvSpPr>
        <p:spPr>
          <a:xfrm>
            <a:off x="405510" y="1094102"/>
            <a:ext cx="11380980" cy="5553871"/>
          </a:xfrm>
        </p:spPr>
        <p:txBody>
          <a:bodyPr>
            <a:normAutofit fontScale="70000" lnSpcReduction="20000"/>
          </a:bodyPr>
          <a:lstStyle/>
          <a:p>
            <a:pPr marL="0" indent="0" algn="just">
              <a:lnSpc>
                <a:spcPct val="160000"/>
              </a:lnSpc>
              <a:spcBef>
                <a:spcPts val="600"/>
              </a:spcBef>
              <a:spcAft>
                <a:spcPts val="1200"/>
              </a:spcAft>
              <a:buNone/>
            </a:pPr>
            <a:r>
              <a:rPr lang="zh-CN" altLang="en-US" b="1" dirty="0"/>
              <a:t>1</a:t>
            </a:r>
            <a:r>
              <a:rPr lang="zh-CN" altLang="en-US" b="1" dirty="0">
                <a:latin typeface="Times New Roman" panose="02020603050405020304" pitchFamily="18" charset="0"/>
              </a:rPr>
              <a:t>．单位基准</a:t>
            </a:r>
            <a:endParaRPr lang="zh-CN" altLang="en-US" b="1" dirty="0"/>
          </a:p>
          <a:p>
            <a:pPr algn="just">
              <a:lnSpc>
                <a:spcPct val="160000"/>
              </a:lnSpc>
              <a:spcBef>
                <a:spcPts val="600"/>
              </a:spcBef>
              <a:buFont typeface="Wingdings" panose="05000000000000000000" pitchFamily="2" charset="2"/>
              <a:buChar char="ü"/>
            </a:pPr>
            <a:r>
              <a:rPr lang="zh-CN" altLang="en-US" dirty="0"/>
              <a:t>国际单位制及我国法定计量单位制长度的基本单位是米（</a:t>
            </a:r>
            <a:r>
              <a:rPr lang="en-US" altLang="zh-CN" dirty="0"/>
              <a:t>m</a:t>
            </a:r>
            <a:r>
              <a:rPr lang="zh-CN" altLang="en-US" dirty="0"/>
              <a:t>）。</a:t>
            </a:r>
            <a:r>
              <a:rPr lang="zh-CN" altLang="en-US" dirty="0">
                <a:latin typeface="Times New Roman" panose="02020603050405020304" pitchFamily="18" charset="0"/>
              </a:rPr>
              <a:t>另外规定</a:t>
            </a:r>
            <a:r>
              <a:rPr lang="zh-CN" altLang="en-US" dirty="0"/>
              <a:t>1</a:t>
            </a:r>
            <a:r>
              <a:rPr lang="en-US" altLang="zh-CN" dirty="0"/>
              <a:t>m=1000mm, 1mm=1000μm, 1μm=1000nm</a:t>
            </a:r>
            <a:endParaRPr lang="en-US" altLang="zh-CN" dirty="0"/>
          </a:p>
          <a:p>
            <a:pPr algn="just">
              <a:lnSpc>
                <a:spcPct val="160000"/>
              </a:lnSpc>
              <a:spcBef>
                <a:spcPts val="600"/>
              </a:spcBef>
              <a:buFont typeface="Wingdings" panose="05000000000000000000" pitchFamily="2" charset="2"/>
              <a:buChar char="ü"/>
            </a:pPr>
            <a:endParaRPr lang="zh-CN" altLang="en-US" sz="1800" dirty="0"/>
          </a:p>
          <a:p>
            <a:pPr algn="just">
              <a:lnSpc>
                <a:spcPct val="160000"/>
              </a:lnSpc>
              <a:spcBef>
                <a:spcPts val="600"/>
              </a:spcBef>
              <a:buFont typeface="Wingdings" panose="05000000000000000000" pitchFamily="2" charset="2"/>
              <a:buChar char="ü"/>
            </a:pPr>
            <a:r>
              <a:rPr lang="en-US" altLang="zh-CN" dirty="0"/>
              <a:t>1983</a:t>
            </a:r>
            <a:r>
              <a:rPr lang="zh-CN" altLang="en-US" dirty="0"/>
              <a:t>年第</a:t>
            </a:r>
            <a:r>
              <a:rPr lang="en-US" altLang="zh-CN" dirty="0"/>
              <a:t>17</a:t>
            </a:r>
            <a:r>
              <a:rPr lang="zh-CN" altLang="en-US" dirty="0"/>
              <a:t>届国际计量大会上通过的米定义是：“</a:t>
            </a:r>
            <a:r>
              <a:rPr lang="en-US" altLang="zh-CN" dirty="0"/>
              <a:t>1</a:t>
            </a:r>
            <a:r>
              <a:rPr lang="zh-CN" altLang="en-US" dirty="0"/>
              <a:t>米是光在真空中于</a:t>
            </a:r>
            <a:r>
              <a:rPr lang="en-US" altLang="zh-CN" dirty="0"/>
              <a:t>1/299792458</a:t>
            </a:r>
            <a:r>
              <a:rPr lang="zh-CN" altLang="en-US" dirty="0"/>
              <a:t>秒时间间隔内所经路径的长度”。</a:t>
            </a:r>
            <a:endParaRPr lang="en-US" altLang="zh-CN" dirty="0"/>
          </a:p>
          <a:p>
            <a:pPr algn="just">
              <a:lnSpc>
                <a:spcPct val="160000"/>
              </a:lnSpc>
              <a:spcBef>
                <a:spcPts val="600"/>
              </a:spcBef>
              <a:buFont typeface="Wingdings" panose="05000000000000000000" pitchFamily="2" charset="2"/>
              <a:buChar char="ü"/>
            </a:pPr>
            <a:endParaRPr lang="zh-CN" altLang="en-US" dirty="0"/>
          </a:p>
          <a:p>
            <a:pPr marL="0" indent="0" algn="ctr">
              <a:lnSpc>
                <a:spcPct val="160000"/>
              </a:lnSpc>
              <a:spcBef>
                <a:spcPts val="600"/>
              </a:spcBef>
              <a:buNone/>
            </a:pPr>
            <a:r>
              <a:rPr lang="zh-CN" altLang="en-US" dirty="0">
                <a:solidFill>
                  <a:srgbClr val="C00000"/>
                </a:solidFill>
                <a:latin typeface="Times New Roman" panose="02020603050405020304" pitchFamily="18" charset="0"/>
              </a:rPr>
              <a:t>单位基准的要求：准确，可靠，易复现。</a:t>
            </a:r>
            <a:endParaRPr lang="zh-CN" altLang="en-US" dirty="0">
              <a:solidFill>
                <a:srgbClr val="C00000"/>
              </a:solidFill>
            </a:endParaRPr>
          </a:p>
          <a:p>
            <a:pPr marL="0" indent="0">
              <a:buNone/>
            </a:pPr>
            <a:endParaRPr lang="zh-CN" altLang="en-US" dirty="0"/>
          </a:p>
        </p:txBody>
      </p:sp>
      <p:sp>
        <p:nvSpPr>
          <p:cNvPr id="4"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2 </a:t>
            </a:r>
            <a:r>
              <a:rPr lang="zh-CN" altLang="en-US" kern="0" dirty="0">
                <a:latin typeface="方正隶书简体" panose="03000509000000000000" pitchFamily="2" charset="-122"/>
                <a:ea typeface="方正隶书简体" panose="03000509000000000000" pitchFamily="2" charset="-122"/>
              </a:rPr>
              <a:t>长度量值的传递</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 name="Object 4"/>
          <p:cNvGraphicFramePr>
            <a:graphicFrameLocks noChangeAspect="1"/>
          </p:cNvGraphicFramePr>
          <p:nvPr/>
        </p:nvGraphicFramePr>
        <p:xfrm>
          <a:off x="4655070" y="1406770"/>
          <a:ext cx="7482048" cy="5496259"/>
        </p:xfrm>
        <a:graphic>
          <a:graphicData uri="http://schemas.openxmlformats.org/presentationml/2006/ole"/>
        </a:graphic>
      </p:graphicFrame>
      <p:sp>
        <p:nvSpPr>
          <p:cNvPr id="5" name="Rectangle 3"/>
          <p:cNvSpPr txBox="1">
            <a:spLocks noChangeArrowheads="1"/>
          </p:cNvSpPr>
          <p:nvPr/>
        </p:nvSpPr>
        <p:spPr bwMode="auto">
          <a:xfrm>
            <a:off x="333895" y="951889"/>
            <a:ext cx="8642350" cy="61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0" fontAlgn="base" hangingPunct="0">
              <a:spcBef>
                <a:spcPct val="20000"/>
              </a:spcBef>
              <a:spcAft>
                <a:spcPct val="0"/>
              </a:spcAft>
              <a:buChar char="»"/>
              <a:defRPr sz="2000">
                <a:solidFill>
                  <a:schemeClr val="tx1"/>
                </a:solidFill>
                <a:latin typeface="+mn-lt"/>
                <a:ea typeface="+mn-ea"/>
              </a:defRPr>
            </a:lvl6pPr>
            <a:lvl7pPr marL="2971800" indent="-228600" algn="l" rtl="0" eaLnBrk="0" fontAlgn="base" hangingPunct="0">
              <a:spcBef>
                <a:spcPct val="20000"/>
              </a:spcBef>
              <a:spcAft>
                <a:spcPct val="0"/>
              </a:spcAft>
              <a:buChar char="»"/>
              <a:defRPr sz="2000">
                <a:solidFill>
                  <a:schemeClr val="tx1"/>
                </a:solidFill>
                <a:latin typeface="+mn-lt"/>
                <a:ea typeface="+mn-ea"/>
              </a:defRPr>
            </a:lvl7pPr>
            <a:lvl8pPr marL="3429000" indent="-228600" algn="l" rtl="0" eaLnBrk="0" fontAlgn="base" hangingPunct="0">
              <a:spcBef>
                <a:spcPct val="20000"/>
              </a:spcBef>
              <a:spcAft>
                <a:spcPct val="0"/>
              </a:spcAft>
              <a:buChar char="»"/>
              <a:defRPr sz="2000">
                <a:solidFill>
                  <a:schemeClr val="tx1"/>
                </a:solidFill>
                <a:latin typeface="+mn-lt"/>
                <a:ea typeface="+mn-ea"/>
              </a:defRPr>
            </a:lvl8pPr>
            <a:lvl9pPr marL="3886200" indent="-228600" algn="l" rtl="0" eaLnBrk="0" fontAlgn="base" hangingPunct="0">
              <a:spcBef>
                <a:spcPct val="20000"/>
              </a:spcBef>
              <a:spcAft>
                <a:spcPct val="0"/>
              </a:spcAft>
              <a:buChar char="»"/>
              <a:defRPr sz="2000">
                <a:solidFill>
                  <a:schemeClr val="tx1"/>
                </a:solidFill>
                <a:latin typeface="+mn-lt"/>
                <a:ea typeface="+mn-ea"/>
              </a:defRPr>
            </a:lvl9pPr>
          </a:lstStyle>
          <a:p>
            <a:pPr marL="0" indent="0" algn="just">
              <a:buNone/>
            </a:pPr>
            <a:r>
              <a:rPr lang="en-US" altLang="zh-CN" b="1" kern="0" dirty="0"/>
              <a:t>2</a:t>
            </a:r>
            <a:r>
              <a:rPr lang="zh-CN" altLang="en-US" b="1" kern="0" dirty="0">
                <a:latin typeface="Times New Roman" panose="02020603050405020304" pitchFamily="18" charset="0"/>
              </a:rPr>
              <a:t>．长度量值的传递系统</a:t>
            </a:r>
            <a:endParaRPr lang="zh-CN" altLang="en-US" kern="0" dirty="0"/>
          </a:p>
        </p:txBody>
      </p:sp>
      <p:sp>
        <p:nvSpPr>
          <p:cNvPr id="2" name="矩形 1"/>
          <p:cNvSpPr/>
          <p:nvPr/>
        </p:nvSpPr>
        <p:spPr>
          <a:xfrm>
            <a:off x="157843" y="1584848"/>
            <a:ext cx="4316186" cy="5262979"/>
          </a:xfrm>
          <a:prstGeom prst="rect">
            <a:avLst/>
          </a:prstGeom>
        </p:spPr>
        <p:txBody>
          <a:bodyPr wrap="square">
            <a:spAutoFit/>
          </a:bodyPr>
          <a:lstStyle/>
          <a:p>
            <a:pPr indent="457200"/>
            <a:r>
              <a:rPr lang="zh-CN" altLang="en-US" sz="2800" dirty="0">
                <a:latin typeface="黑体" panose="02010609060101010101" pitchFamily="49" charset="-122"/>
                <a:ea typeface="黑体" panose="02010609060101010101" pitchFamily="49" charset="-122"/>
              </a:rPr>
              <a:t>在生产实践中，不便于直接利用光波波长进行长度尺寸的测量 ，通常要经过中间基准将长度基准逐级传递到生产中使用的各种计量器具上，这就是</a:t>
            </a:r>
            <a:r>
              <a:rPr lang="zh-CN" altLang="en-US" sz="2800" dirty="0">
                <a:solidFill>
                  <a:srgbClr val="FF0000"/>
                </a:solidFill>
                <a:latin typeface="黑体" panose="02010609060101010101" pitchFamily="49" charset="-122"/>
                <a:ea typeface="黑体" panose="02010609060101010101" pitchFamily="49" charset="-122"/>
              </a:rPr>
              <a:t>量值传递系统</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indent="457200"/>
            <a:r>
              <a:rPr lang="zh-CN" altLang="en-US" sz="2800" dirty="0">
                <a:latin typeface="黑体" panose="02010609060101010101" pitchFamily="49" charset="-122"/>
                <a:ea typeface="黑体" panose="02010609060101010101" pitchFamily="49" charset="-122"/>
              </a:rPr>
              <a:t>我国的传递系统如图所示，从最高基准谱线开始通过线纹尺和量块两个平行的系统向下传递。</a:t>
            </a:r>
            <a:endParaRPr lang="zh-CN" altLang="en-US" sz="2800" dirty="0">
              <a:latin typeface="黑体" panose="02010609060101010101" pitchFamily="49" charset="-122"/>
              <a:ea typeface="黑体" panose="02010609060101010101" pitchFamily="49" charset="-122"/>
            </a:endParaRPr>
          </a:p>
          <a:p>
            <a:pPr indent="457200"/>
            <a:endParaRPr lang="en-US" altLang="zh-CN" sz="2800" dirty="0">
              <a:latin typeface="黑体" panose="02010609060101010101" pitchFamily="49" charset="-122"/>
              <a:ea typeface="黑体" panose="02010609060101010101" pitchFamily="49" charset="-122"/>
            </a:endParaRPr>
          </a:p>
        </p:txBody>
      </p:sp>
      <p:sp>
        <p:nvSpPr>
          <p:cNvPr id="7"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2 </a:t>
            </a:r>
            <a:r>
              <a:rPr lang="zh-CN" altLang="en-US" kern="0" dirty="0">
                <a:latin typeface="方正隶书简体" panose="03000509000000000000" pitchFamily="2" charset="-122"/>
                <a:ea typeface="方正隶书简体" panose="03000509000000000000" pitchFamily="2" charset="-122"/>
              </a:rPr>
              <a:t>长度量值的传递</a:t>
            </a:r>
            <a:endParaRPr lang="zh-CN" altLang="en-US" kern="0" dirty="0"/>
          </a:p>
        </p:txBody>
      </p:sp>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228599" y="964407"/>
            <a:ext cx="11713029" cy="1143000"/>
          </a:xfrm>
        </p:spPr>
        <p:txBody>
          <a:bodyPr>
            <a:noAutofit/>
          </a:bodyPr>
          <a:lstStyle/>
          <a:p>
            <a:pPr algn="just">
              <a:spcBef>
                <a:spcPct val="20000"/>
              </a:spcBef>
            </a:pPr>
            <a:r>
              <a:rPr lang="en-US" altLang="zh-CN" sz="3000" b="1" dirty="0">
                <a:latin typeface="Times New Roman" panose="02020603050405020304" pitchFamily="18" charset="0"/>
                <a:ea typeface="+mn-ea"/>
                <a:cs typeface="+mn-cs"/>
              </a:rPr>
              <a:t>3</a:t>
            </a:r>
            <a:r>
              <a:rPr lang="zh-CN" altLang="en-US" sz="3000" b="1" dirty="0">
                <a:latin typeface="Times New Roman" panose="02020603050405020304" pitchFamily="18" charset="0"/>
                <a:ea typeface="+mn-ea"/>
                <a:cs typeface="+mn-cs"/>
              </a:rPr>
              <a:t>．实物基准——量块，线纹尺（以量块最广泛）</a:t>
            </a:r>
            <a:endParaRPr lang="zh-CN" altLang="en-US" sz="3000" b="1" dirty="0">
              <a:latin typeface="Times New Roman" panose="02020603050405020304" pitchFamily="18" charset="0"/>
              <a:ea typeface="+mn-ea"/>
              <a:cs typeface="+mn-cs"/>
            </a:endParaRPr>
          </a:p>
        </p:txBody>
      </p:sp>
      <p:sp>
        <p:nvSpPr>
          <p:cNvPr id="64515" name="Rectangle 3"/>
          <p:cNvSpPr>
            <a:spLocks noGrp="1" noChangeArrowheads="1"/>
          </p:cNvSpPr>
          <p:nvPr>
            <p:ph type="body" idx="1"/>
          </p:nvPr>
        </p:nvSpPr>
        <p:spPr>
          <a:xfrm>
            <a:off x="870522" y="3196318"/>
            <a:ext cx="7772400" cy="685800"/>
          </a:xfrm>
        </p:spPr>
        <p:txBody>
          <a:bodyPr>
            <a:normAutofit lnSpcReduction="10000"/>
          </a:bodyPr>
          <a:lstStyle/>
          <a:p>
            <a:pPr marL="0" indent="0">
              <a:buNone/>
            </a:pPr>
            <a:r>
              <a:rPr lang="zh-CN" altLang="en-US" u="sng" dirty="0">
                <a:latin typeface="Times New Roman" panose="02020603050405020304" pitchFamily="18" charset="0"/>
              </a:rPr>
              <a:t>量块的形状</a:t>
            </a:r>
            <a:r>
              <a:rPr lang="zh-CN" altLang="en-US" dirty="0"/>
              <a:t> </a:t>
            </a:r>
            <a:endParaRPr lang="zh-CN" altLang="en-US" dirty="0"/>
          </a:p>
        </p:txBody>
      </p:sp>
      <p:sp>
        <p:nvSpPr>
          <p:cNvPr id="64519" name="Rectangle 7"/>
          <p:cNvSpPr>
            <a:spLocks noChangeArrowheads="1"/>
          </p:cNvSpPr>
          <p:nvPr/>
        </p:nvSpPr>
        <p:spPr bwMode="auto">
          <a:xfrm>
            <a:off x="5214938" y="2986088"/>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zh-CN" altLang="en-US"/>
          </a:p>
        </p:txBody>
      </p:sp>
      <p:sp>
        <p:nvSpPr>
          <p:cNvPr id="64520" name="Rectangle 8"/>
          <p:cNvSpPr>
            <a:spLocks noChangeArrowheads="1"/>
          </p:cNvSpPr>
          <p:nvPr/>
        </p:nvSpPr>
        <p:spPr bwMode="auto">
          <a:xfrm>
            <a:off x="990600" y="5267450"/>
            <a:ext cx="77724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kumimoji="1" sz="2400">
                <a:solidFill>
                  <a:schemeClr val="tx1"/>
                </a:solidFill>
                <a:latin typeface="Arial" panose="020B0604020202020204" pitchFamily="34"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indent="0" algn="just" eaLnBrk="1" hangingPunct="1">
              <a:spcBef>
                <a:spcPct val="20000"/>
              </a:spcBef>
              <a:buClr>
                <a:schemeClr val="folHlink"/>
              </a:buClr>
              <a:buSzPct val="60000"/>
            </a:pPr>
            <a:r>
              <a:rPr lang="zh-CN" altLang="en-US" sz="3200" dirty="0">
                <a:latin typeface="Times New Roman" panose="02020603050405020304" pitchFamily="18" charset="0"/>
              </a:rPr>
              <a:t>长方形                       长圆柱形</a:t>
            </a:r>
            <a:endParaRPr lang="zh-CN" altLang="en-US" sz="3200" dirty="0">
              <a:latin typeface="Times New Roman" panose="02020603050405020304" pitchFamily="18" charset="0"/>
            </a:endParaRPr>
          </a:p>
          <a:p>
            <a:pPr algn="just" eaLnBrk="1" hangingPunct="1">
              <a:spcBef>
                <a:spcPct val="20000"/>
              </a:spcBef>
              <a:buClr>
                <a:schemeClr val="folHlink"/>
              </a:buClr>
              <a:buSzPct val="60000"/>
              <a:buFont typeface="Wingdings" panose="05000000000000000000" pitchFamily="2" charset="2"/>
              <a:buChar char="n"/>
            </a:pPr>
            <a:endParaRPr lang="zh-CN" altLang="en-US" sz="3200" dirty="0">
              <a:latin typeface="Tahoma" panose="020B0604030504040204" pitchFamily="34" charset="0"/>
            </a:endParaRPr>
          </a:p>
        </p:txBody>
      </p:sp>
      <p:sp>
        <p:nvSpPr>
          <p:cNvPr id="9" name="Rectangle 2"/>
          <p:cNvSpPr txBox="1">
            <a:spLocks noChangeArrowheads="1"/>
          </p:cNvSpPr>
          <p:nvPr/>
        </p:nvSpPr>
        <p:spPr bwMode="auto">
          <a:xfrm>
            <a:off x="892629" y="-36513"/>
            <a:ext cx="8218714" cy="911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lgn="l" rtl="0" eaLnBrk="0" fontAlgn="base" hangingPunct="0">
              <a:spcBef>
                <a:spcPct val="0"/>
              </a:spcBef>
              <a:spcAft>
                <a:spcPct val="0"/>
              </a:spcAft>
              <a:defRPr sz="3200" b="1">
                <a:solidFill>
                  <a:schemeClr val="tx2"/>
                </a:solidFill>
                <a:latin typeface="+mj-lt"/>
                <a:ea typeface="+mj-ea"/>
                <a:cs typeface="+mj-cs"/>
              </a:defRPr>
            </a:lvl1pPr>
            <a:lvl2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2pPr>
            <a:lvl3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3pPr>
            <a:lvl4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4pPr>
            <a:lvl5pPr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5pPr>
            <a:lvl6pPr marL="4572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6pPr>
            <a:lvl7pPr marL="9144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7pPr>
            <a:lvl8pPr marL="13716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8pPr>
            <a:lvl9pPr marL="1828800" algn="l" rtl="0" eaLnBrk="0" fontAlgn="base" hangingPunct="0">
              <a:spcBef>
                <a:spcPct val="0"/>
              </a:spcBef>
              <a:spcAft>
                <a:spcPct val="0"/>
              </a:spcAft>
              <a:defRPr sz="3200" b="1">
                <a:solidFill>
                  <a:schemeClr val="tx2"/>
                </a:solidFill>
                <a:latin typeface="华文中宋" panose="02010600040101010101" pitchFamily="2" charset="-122"/>
                <a:ea typeface="华文中宋" panose="02010600040101010101" pitchFamily="2" charset="-122"/>
              </a:defRPr>
            </a:lvl9pPr>
          </a:lstStyle>
          <a:p>
            <a:pPr eaLnBrk="1" hangingPunct="1">
              <a:defRPr/>
            </a:pPr>
            <a:r>
              <a:rPr lang="en-US" altLang="zh-CN" kern="0" dirty="0">
                <a:latin typeface="方正隶书简体" panose="03000509000000000000" pitchFamily="2" charset="-122"/>
                <a:ea typeface="方正隶书简体" panose="03000509000000000000" pitchFamily="2" charset="-122"/>
              </a:rPr>
              <a:t>2 </a:t>
            </a:r>
            <a:r>
              <a:rPr lang="zh-CN" altLang="en-US" kern="0" dirty="0">
                <a:latin typeface="方正隶书简体" panose="03000509000000000000" pitchFamily="2" charset="-122"/>
                <a:ea typeface="方正隶书简体" panose="03000509000000000000" pitchFamily="2" charset="-122"/>
              </a:rPr>
              <a:t>长度量值的传递</a:t>
            </a:r>
            <a:endParaRPr lang="zh-CN" altLang="en-US" kern="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090522" y="2022340"/>
            <a:ext cx="4101478" cy="11484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Tm="0">
        <p:fade/>
      </p:transition>
    </mc:Choice>
    <mc:Fallback>
      <p:transition spd="med" advTm="0">
        <p:fade/>
      </p:transition>
    </mc:Fallback>
  </mc:AlternateContent>
</p:sld>
</file>

<file path=ppt/theme/theme1.xml><?xml version="1.0" encoding="utf-8"?>
<a:theme xmlns:a="http://schemas.openxmlformats.org/drawingml/2006/main" name="第一PPT，www.1ppt.com">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9581</Words>
  <Application>WPS 演示</Application>
  <PresentationFormat>宽屏</PresentationFormat>
  <Paragraphs>756</Paragraphs>
  <Slides>57</Slides>
  <Notes>12</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59</vt:i4>
      </vt:variant>
      <vt:variant>
        <vt:lpstr>幻灯片标题</vt:lpstr>
      </vt:variant>
      <vt:variant>
        <vt:i4>57</vt:i4>
      </vt:variant>
    </vt:vector>
  </HeadingPairs>
  <TitlesOfParts>
    <vt:vector size="137" baseType="lpstr">
      <vt:lpstr>Arial</vt:lpstr>
      <vt:lpstr>宋体</vt:lpstr>
      <vt:lpstr>Wingdings</vt:lpstr>
      <vt:lpstr>微软雅黑</vt:lpstr>
      <vt:lpstr>Calibri</vt:lpstr>
      <vt:lpstr>等线</vt:lpstr>
      <vt:lpstr>Calibri</vt:lpstr>
      <vt:lpstr>Times New Roman</vt:lpstr>
      <vt:lpstr>楷体_GB2312</vt:lpstr>
      <vt:lpstr>新宋体</vt:lpstr>
      <vt:lpstr>隶书</vt:lpstr>
      <vt:lpstr>华文中宋</vt:lpstr>
      <vt:lpstr>黑体</vt:lpstr>
      <vt:lpstr>方正隶书简体</vt:lpstr>
      <vt:lpstr>Tahoma</vt:lpstr>
      <vt:lpstr>Arial Unicode MS</vt:lpstr>
      <vt:lpstr>Arial Unicode MS</vt:lpstr>
      <vt:lpstr>Garamond</vt:lpstr>
      <vt:lpstr>Arial</vt:lpstr>
      <vt:lpstr>Symbol</vt:lpstr>
      <vt:lpstr>第一PPT，www.1ppt.com</vt:lpstr>
      <vt:lpstr>Equation.DSMT4</vt:lpstr>
      <vt:lpstr>Equation.3</vt:lpstr>
      <vt:lpstr>Equation.3</vt:lpstr>
      <vt:lpstr>Equation.3</vt:lpstr>
      <vt:lpstr>Equation.3</vt:lpstr>
      <vt:lpstr>AutoCAD.Drawing.15</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Equation.DSMT4</vt:lpstr>
      <vt:lpstr>Equation.DSMT4</vt:lpstr>
      <vt:lpstr>Equation.3</vt:lpstr>
      <vt:lpstr>Equation.DSMT4</vt:lpstr>
      <vt:lpstr>Equation.DSMT4</vt:lpstr>
      <vt:lpstr>Equation.3</vt:lpstr>
      <vt:lpstr>Equation.3</vt:lpstr>
      <vt:lpstr>Equation.3</vt:lpstr>
      <vt:lpstr>Equation.3</vt:lpstr>
      <vt:lpstr>PowerPoint 演示文稿</vt:lpstr>
      <vt:lpstr> 三、技术测量概论及        测量误差处理 </vt:lpstr>
      <vt:lpstr>PowerPoint 演示文稿</vt:lpstr>
      <vt:lpstr>PowerPoint 演示文稿</vt:lpstr>
      <vt:lpstr>PowerPoint 演示文稿</vt:lpstr>
      <vt:lpstr>PowerPoint 演示文稿</vt:lpstr>
      <vt:lpstr>PowerPoint 演示文稿</vt:lpstr>
      <vt:lpstr>PowerPoint 演示文稿</vt:lpstr>
      <vt:lpstr>3．实物基准——量块，线纹尺（以量块最广泛）</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测量方法分类 </vt:lpstr>
      <vt:lpstr>按所测之量是否为要测之量分</vt:lpstr>
      <vt:lpstr>按零件上同时被测参数的多少分         </vt:lpstr>
      <vt:lpstr>按量仪与被测工件表面之间是否有机械作用的测量力分 </vt:lpstr>
      <vt:lpstr>按技术测量在机械制造过程中所起的作用分 </vt:lpstr>
      <vt:lpstr>4.测量的基本原则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综合例题1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sdcaoyl</dc:creator>
  <cp:lastModifiedBy>坚果</cp:lastModifiedBy>
  <cp:revision>347</cp:revision>
  <dcterms:created xsi:type="dcterms:W3CDTF">2019-06-19T02:08:00Z</dcterms:created>
  <dcterms:modified xsi:type="dcterms:W3CDTF">2021-04-10T16:58:15Z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2BAF3D1FF0E7494DA0F8E254EEF1FBB0</vt:lpwstr>
  </property>
</Properties>
</file>